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71"/>
  </p:notesMasterIdLst>
  <p:sldIdLst>
    <p:sldId id="387" r:id="rId2"/>
    <p:sldId id="388" r:id="rId3"/>
    <p:sldId id="345" r:id="rId4"/>
    <p:sldId id="290" r:id="rId5"/>
    <p:sldId id="287" r:id="rId6"/>
    <p:sldId id="346" r:id="rId7"/>
    <p:sldId id="291" r:id="rId8"/>
    <p:sldId id="347" r:id="rId9"/>
    <p:sldId id="292" r:id="rId10"/>
    <p:sldId id="348" r:id="rId11"/>
    <p:sldId id="293" r:id="rId12"/>
    <p:sldId id="349" r:id="rId13"/>
    <p:sldId id="294" r:id="rId14"/>
    <p:sldId id="295" r:id="rId15"/>
    <p:sldId id="296" r:id="rId16"/>
    <p:sldId id="350" r:id="rId17"/>
    <p:sldId id="351" r:id="rId18"/>
    <p:sldId id="297" r:id="rId19"/>
    <p:sldId id="298" r:id="rId20"/>
    <p:sldId id="299" r:id="rId21"/>
    <p:sldId id="352" r:id="rId22"/>
    <p:sldId id="386" r:id="rId23"/>
    <p:sldId id="300" r:id="rId24"/>
    <p:sldId id="301" r:id="rId25"/>
    <p:sldId id="353" r:id="rId26"/>
    <p:sldId id="302" r:id="rId27"/>
    <p:sldId id="354" r:id="rId28"/>
    <p:sldId id="306" r:id="rId29"/>
    <p:sldId id="355" r:id="rId30"/>
    <p:sldId id="356" r:id="rId31"/>
    <p:sldId id="368" r:id="rId32"/>
    <p:sldId id="364" r:id="rId33"/>
    <p:sldId id="303" r:id="rId34"/>
    <p:sldId id="304" r:id="rId35"/>
    <p:sldId id="305" r:id="rId36"/>
    <p:sldId id="308" r:id="rId37"/>
    <p:sldId id="357" r:id="rId38"/>
    <p:sldId id="307" r:id="rId39"/>
    <p:sldId id="309" r:id="rId40"/>
    <p:sldId id="311" r:id="rId41"/>
    <p:sldId id="312" r:id="rId42"/>
    <p:sldId id="313" r:id="rId43"/>
    <p:sldId id="358" r:id="rId44"/>
    <p:sldId id="359" r:id="rId45"/>
    <p:sldId id="360" r:id="rId46"/>
    <p:sldId id="361" r:id="rId47"/>
    <p:sldId id="362" r:id="rId48"/>
    <p:sldId id="363" r:id="rId49"/>
    <p:sldId id="365" r:id="rId50"/>
    <p:sldId id="366" r:id="rId51"/>
    <p:sldId id="367" r:id="rId52"/>
    <p:sldId id="369" r:id="rId53"/>
    <p:sldId id="370" r:id="rId54"/>
    <p:sldId id="371" r:id="rId55"/>
    <p:sldId id="372" r:id="rId56"/>
    <p:sldId id="373" r:id="rId57"/>
    <p:sldId id="385" r:id="rId58"/>
    <p:sldId id="382" r:id="rId59"/>
    <p:sldId id="374" r:id="rId60"/>
    <p:sldId id="375" r:id="rId61"/>
    <p:sldId id="378" r:id="rId62"/>
    <p:sldId id="376" r:id="rId63"/>
    <p:sldId id="377" r:id="rId64"/>
    <p:sldId id="379" r:id="rId65"/>
    <p:sldId id="380" r:id="rId66"/>
    <p:sldId id="381" r:id="rId67"/>
    <p:sldId id="383" r:id="rId68"/>
    <p:sldId id="384" r:id="rId69"/>
    <p:sldId id="289" r:id="rId7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CC3399"/>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092" y="90"/>
      </p:cViewPr>
      <p:guideLst>
        <p:guide orient="horz" pos="2160"/>
        <p:guide pos="2880"/>
      </p:guideLst>
    </p:cSldViewPr>
  </p:slideViewPr>
  <p:notesTextViewPr>
    <p:cViewPr>
      <p:scale>
        <a:sx n="1" d="1"/>
        <a:sy n="1" d="1"/>
      </p:scale>
      <p:origin x="0" y="0"/>
    </p:cViewPr>
  </p:notesTextViewPr>
  <p:notesViewPr>
    <p:cSldViewPr snapToGrid="0">
      <p:cViewPr varScale="1">
        <p:scale>
          <a:sx n="56" d="100"/>
          <a:sy n="56" d="100"/>
        </p:scale>
        <p:origin x="285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77DDC1-F2E4-4C7B-BFDB-4C9AD298CFEC}" type="datetimeFigureOut">
              <a:rPr lang="tr-TR" smtClean="0"/>
              <a:t>26.12.2017</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C97EDA-5CFA-4CEB-A33A-FB3A46599BC1}" type="slidenum">
              <a:rPr lang="tr-TR" smtClean="0"/>
              <a:t>‹#›</a:t>
            </a:fld>
            <a:endParaRPr lang="tr-TR"/>
          </a:p>
        </p:txBody>
      </p:sp>
    </p:spTree>
    <p:extLst>
      <p:ext uri="{BB962C8B-B14F-4D97-AF65-F5344CB8AC3E}">
        <p14:creationId xmlns:p14="http://schemas.microsoft.com/office/powerpoint/2010/main" val="3263842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DC97EDA-5CFA-4CEB-A33A-FB3A46599BC1}" type="slidenum">
              <a:rPr lang="tr-TR" smtClean="0"/>
              <a:t>20</a:t>
            </a:fld>
            <a:endParaRPr lang="tr-TR"/>
          </a:p>
        </p:txBody>
      </p:sp>
    </p:spTree>
    <p:extLst>
      <p:ext uri="{BB962C8B-B14F-4D97-AF65-F5344CB8AC3E}">
        <p14:creationId xmlns:p14="http://schemas.microsoft.com/office/powerpoint/2010/main" val="3106386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CB85FB1-4243-4F48-9896-0FFD96AF9AB8}" type="datetimeFigureOut">
              <a:rPr lang="tr-TR" smtClean="0"/>
              <a:t>26.12.2017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901200-2FF9-4999-8033-D0DA6007E2A7}" type="slidenum">
              <a:rPr lang="tr-TR" smtClean="0"/>
              <a:t>‹#›</a:t>
            </a:fld>
            <a:endParaRPr lang="tr-TR"/>
          </a:p>
        </p:txBody>
      </p:sp>
    </p:spTree>
    <p:extLst>
      <p:ext uri="{BB962C8B-B14F-4D97-AF65-F5344CB8AC3E}">
        <p14:creationId xmlns:p14="http://schemas.microsoft.com/office/powerpoint/2010/main" val="3789818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CB85FB1-4243-4F48-9896-0FFD96AF9AB8}" type="datetimeFigureOut">
              <a:rPr lang="tr-TR" smtClean="0"/>
              <a:t>26.12.2017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901200-2FF9-4999-8033-D0DA6007E2A7}" type="slidenum">
              <a:rPr lang="tr-TR" smtClean="0"/>
              <a:t>‹#›</a:t>
            </a:fld>
            <a:endParaRPr lang="tr-TR"/>
          </a:p>
        </p:txBody>
      </p:sp>
    </p:spTree>
    <p:extLst>
      <p:ext uri="{BB962C8B-B14F-4D97-AF65-F5344CB8AC3E}">
        <p14:creationId xmlns:p14="http://schemas.microsoft.com/office/powerpoint/2010/main" val="300174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CB85FB1-4243-4F48-9896-0FFD96AF9AB8}" type="datetimeFigureOut">
              <a:rPr lang="tr-TR" smtClean="0"/>
              <a:t>26.12.2017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901200-2FF9-4999-8033-D0DA6007E2A7}" type="slidenum">
              <a:rPr lang="tr-TR" smtClean="0"/>
              <a:t>‹#›</a:t>
            </a:fld>
            <a:endParaRPr lang="tr-TR"/>
          </a:p>
        </p:txBody>
      </p:sp>
    </p:spTree>
    <p:extLst>
      <p:ext uri="{BB962C8B-B14F-4D97-AF65-F5344CB8AC3E}">
        <p14:creationId xmlns:p14="http://schemas.microsoft.com/office/powerpoint/2010/main" val="256687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CB85FB1-4243-4F48-9896-0FFD96AF9AB8}" type="datetimeFigureOut">
              <a:rPr lang="tr-TR" smtClean="0"/>
              <a:t>26.12.2017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901200-2FF9-4999-8033-D0DA6007E2A7}" type="slidenum">
              <a:rPr lang="tr-TR" smtClean="0"/>
              <a:t>‹#›</a:t>
            </a:fld>
            <a:endParaRPr lang="tr-TR"/>
          </a:p>
        </p:txBody>
      </p:sp>
    </p:spTree>
    <p:extLst>
      <p:ext uri="{BB962C8B-B14F-4D97-AF65-F5344CB8AC3E}">
        <p14:creationId xmlns:p14="http://schemas.microsoft.com/office/powerpoint/2010/main" val="382639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CB85FB1-4243-4F48-9896-0FFD96AF9AB8}" type="datetimeFigureOut">
              <a:rPr lang="tr-TR" smtClean="0"/>
              <a:t>26.12.2017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901200-2FF9-4999-8033-D0DA6007E2A7}" type="slidenum">
              <a:rPr lang="tr-TR" smtClean="0"/>
              <a:t>‹#›</a:t>
            </a:fld>
            <a:endParaRPr lang="tr-TR"/>
          </a:p>
        </p:txBody>
      </p:sp>
    </p:spTree>
    <p:extLst>
      <p:ext uri="{BB962C8B-B14F-4D97-AF65-F5344CB8AC3E}">
        <p14:creationId xmlns:p14="http://schemas.microsoft.com/office/powerpoint/2010/main" val="106284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CB85FB1-4243-4F48-9896-0FFD96AF9AB8}" type="datetimeFigureOut">
              <a:rPr lang="tr-TR" smtClean="0"/>
              <a:t>26.12.2017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901200-2FF9-4999-8033-D0DA6007E2A7}" type="slidenum">
              <a:rPr lang="tr-TR" smtClean="0"/>
              <a:t>‹#›</a:t>
            </a:fld>
            <a:endParaRPr lang="tr-TR"/>
          </a:p>
        </p:txBody>
      </p:sp>
    </p:spTree>
    <p:extLst>
      <p:ext uri="{BB962C8B-B14F-4D97-AF65-F5344CB8AC3E}">
        <p14:creationId xmlns:p14="http://schemas.microsoft.com/office/powerpoint/2010/main" val="2677433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CB85FB1-4243-4F48-9896-0FFD96AF9AB8}" type="datetimeFigureOut">
              <a:rPr lang="tr-TR" smtClean="0"/>
              <a:t>26.12.2017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5901200-2FF9-4999-8033-D0DA6007E2A7}" type="slidenum">
              <a:rPr lang="tr-TR" smtClean="0"/>
              <a:t>‹#›</a:t>
            </a:fld>
            <a:endParaRPr lang="tr-TR"/>
          </a:p>
        </p:txBody>
      </p:sp>
    </p:spTree>
    <p:extLst>
      <p:ext uri="{BB962C8B-B14F-4D97-AF65-F5344CB8AC3E}">
        <p14:creationId xmlns:p14="http://schemas.microsoft.com/office/powerpoint/2010/main" val="263605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0CB85FB1-4243-4F48-9896-0FFD96AF9AB8}" type="datetimeFigureOut">
              <a:rPr lang="tr-TR" smtClean="0"/>
              <a:t>26.12.2017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5901200-2FF9-4999-8033-D0DA6007E2A7}" type="slidenum">
              <a:rPr lang="tr-TR" smtClean="0"/>
              <a:t>‹#›</a:t>
            </a:fld>
            <a:endParaRPr lang="tr-TR"/>
          </a:p>
        </p:txBody>
      </p:sp>
    </p:spTree>
    <p:extLst>
      <p:ext uri="{BB962C8B-B14F-4D97-AF65-F5344CB8AC3E}">
        <p14:creationId xmlns:p14="http://schemas.microsoft.com/office/powerpoint/2010/main" val="48980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B85FB1-4243-4F48-9896-0FFD96AF9AB8}" type="datetimeFigureOut">
              <a:rPr lang="tr-TR" smtClean="0"/>
              <a:t>26.12.2017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5901200-2FF9-4999-8033-D0DA6007E2A7}" type="slidenum">
              <a:rPr lang="tr-TR" smtClean="0"/>
              <a:t>‹#›</a:t>
            </a:fld>
            <a:endParaRPr lang="tr-TR"/>
          </a:p>
        </p:txBody>
      </p:sp>
    </p:spTree>
    <p:extLst>
      <p:ext uri="{BB962C8B-B14F-4D97-AF65-F5344CB8AC3E}">
        <p14:creationId xmlns:p14="http://schemas.microsoft.com/office/powerpoint/2010/main" val="221695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CB85FB1-4243-4F48-9896-0FFD96AF9AB8}" type="datetimeFigureOut">
              <a:rPr lang="tr-TR" smtClean="0"/>
              <a:t>26.12.2017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901200-2FF9-4999-8033-D0DA6007E2A7}" type="slidenum">
              <a:rPr lang="tr-TR" smtClean="0"/>
              <a:t>‹#›</a:t>
            </a:fld>
            <a:endParaRPr lang="tr-TR"/>
          </a:p>
        </p:txBody>
      </p:sp>
    </p:spTree>
    <p:extLst>
      <p:ext uri="{BB962C8B-B14F-4D97-AF65-F5344CB8AC3E}">
        <p14:creationId xmlns:p14="http://schemas.microsoft.com/office/powerpoint/2010/main" val="473207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CB85FB1-4243-4F48-9896-0FFD96AF9AB8}" type="datetimeFigureOut">
              <a:rPr lang="tr-TR" smtClean="0"/>
              <a:t>26.12.2017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901200-2FF9-4999-8033-D0DA6007E2A7}" type="slidenum">
              <a:rPr lang="tr-TR" smtClean="0"/>
              <a:t>‹#›</a:t>
            </a:fld>
            <a:endParaRPr lang="tr-TR"/>
          </a:p>
        </p:txBody>
      </p:sp>
    </p:spTree>
    <p:extLst>
      <p:ext uri="{BB962C8B-B14F-4D97-AF65-F5344CB8AC3E}">
        <p14:creationId xmlns:p14="http://schemas.microsoft.com/office/powerpoint/2010/main" val="3261661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B85FB1-4243-4F48-9896-0FFD96AF9AB8}" type="datetimeFigureOut">
              <a:rPr lang="tr-TR" smtClean="0"/>
              <a:t>26.12.2017</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01200-2FF9-4999-8033-D0DA6007E2A7}" type="slidenum">
              <a:rPr lang="tr-TR" smtClean="0"/>
              <a:t>‹#›</a:t>
            </a:fld>
            <a:endParaRPr lang="tr-TR"/>
          </a:p>
        </p:txBody>
      </p:sp>
    </p:spTree>
    <p:extLst>
      <p:ext uri="{BB962C8B-B14F-4D97-AF65-F5344CB8AC3E}">
        <p14:creationId xmlns:p14="http://schemas.microsoft.com/office/powerpoint/2010/main" val="4265499530"/>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33346" y="365126"/>
            <a:ext cx="2971800" cy="2993536"/>
          </a:xfrm>
          <a:prstGeom prst="rect">
            <a:avLst/>
          </a:prstGeom>
        </p:spPr>
      </p:pic>
      <p:sp>
        <p:nvSpPr>
          <p:cNvPr id="5" name="Metin kutusu 4"/>
          <p:cNvSpPr txBox="1"/>
          <p:nvPr/>
        </p:nvSpPr>
        <p:spPr>
          <a:xfrm>
            <a:off x="896815" y="4000500"/>
            <a:ext cx="7763608" cy="1815882"/>
          </a:xfrm>
          <a:prstGeom prst="rect">
            <a:avLst/>
          </a:prstGeom>
          <a:noFill/>
        </p:spPr>
        <p:txBody>
          <a:bodyPr wrap="square" rtlCol="0">
            <a:spAutoFit/>
          </a:bodyPr>
          <a:lstStyle/>
          <a:p>
            <a:pPr algn="ctr"/>
            <a:r>
              <a:rPr lang="tr-TR" sz="4800" b="1" dirty="0" smtClean="0">
                <a:solidFill>
                  <a:srgbClr val="FF0000"/>
                </a:solidFill>
              </a:rPr>
              <a:t>İLMİHAL SEMİNERİ 1. BÖLÜM</a:t>
            </a:r>
          </a:p>
          <a:p>
            <a:pPr algn="ctr"/>
            <a:r>
              <a:rPr lang="tr-TR" sz="3200" dirty="0" smtClean="0"/>
              <a:t>SAKARYA MÜFTÜLÜĞÜ EĞİTİM VE DİN HİZMETLERİ</a:t>
            </a:r>
            <a:endParaRPr lang="tr-TR" sz="3200" dirty="0"/>
          </a:p>
        </p:txBody>
      </p:sp>
    </p:spTree>
    <p:extLst>
      <p:ext uri="{BB962C8B-B14F-4D97-AF65-F5344CB8AC3E}">
        <p14:creationId xmlns:p14="http://schemas.microsoft.com/office/powerpoint/2010/main" val="322630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endParaRPr lang="tr-TR" sz="4000" dirty="0" smtClean="0"/>
          </a:p>
          <a:p>
            <a:pPr marL="0" indent="0" algn="ctr">
              <a:buNone/>
            </a:pPr>
            <a:endParaRPr lang="tr-TR" sz="4000" dirty="0"/>
          </a:p>
          <a:p>
            <a:pPr marL="0" indent="0" algn="ctr">
              <a:buNone/>
            </a:pPr>
            <a:r>
              <a:rPr lang="tr-TR" sz="5400" b="1" dirty="0" smtClean="0">
                <a:solidFill>
                  <a:srgbClr val="FF0000"/>
                </a:solidFill>
              </a:rPr>
              <a:t>ABDEST</a:t>
            </a:r>
            <a:endParaRPr lang="tr-TR" sz="5400" b="1" dirty="0">
              <a:solidFill>
                <a:srgbClr val="FF0000"/>
              </a:solidFill>
            </a:endParaRPr>
          </a:p>
        </p:txBody>
      </p:sp>
    </p:spTree>
    <p:extLst>
      <p:ext uri="{BB962C8B-B14F-4D97-AF65-F5344CB8AC3E}">
        <p14:creationId xmlns:p14="http://schemas.microsoft.com/office/powerpoint/2010/main" val="2367807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886700" cy="1859328"/>
          </a:xfrm>
        </p:spPr>
        <p:txBody>
          <a:bodyPr>
            <a:normAutofit/>
          </a:bodyPr>
          <a:lstStyle/>
          <a:p>
            <a:pPr algn="ctr"/>
            <a:r>
              <a:rPr lang="tr-TR" sz="3600" b="1" dirty="0" smtClean="0">
                <a:solidFill>
                  <a:srgbClr val="FF0000"/>
                </a:solidFill>
                <a:latin typeface="+mn-lt"/>
              </a:rPr>
              <a:t>Güneş </a:t>
            </a:r>
            <a:r>
              <a:rPr lang="tr-TR" sz="3600" b="1" dirty="0">
                <a:solidFill>
                  <a:srgbClr val="FF0000"/>
                </a:solidFill>
                <a:latin typeface="+mn-lt"/>
              </a:rPr>
              <a:t>enerjisi ile ısıtılan su ile abdest almanın hükmü nedir? </a:t>
            </a:r>
          </a:p>
        </p:txBody>
      </p:sp>
      <p:sp>
        <p:nvSpPr>
          <p:cNvPr id="3" name="İçerik Yer Tutucusu 2"/>
          <p:cNvSpPr>
            <a:spLocks noGrp="1"/>
          </p:cNvSpPr>
          <p:nvPr>
            <p:ph idx="1"/>
          </p:nvPr>
        </p:nvSpPr>
        <p:spPr>
          <a:xfrm>
            <a:off x="628650" y="1881051"/>
            <a:ext cx="7886700" cy="4616464"/>
          </a:xfrm>
        </p:spPr>
        <p:txBody>
          <a:bodyPr>
            <a:noAutofit/>
          </a:bodyPr>
          <a:lstStyle/>
          <a:p>
            <a:pPr marL="0" indent="0" algn="just">
              <a:buNone/>
            </a:pPr>
            <a:endParaRPr lang="tr-TR" sz="2400" dirty="0" smtClean="0"/>
          </a:p>
          <a:p>
            <a:pPr marL="0" indent="0" algn="just">
              <a:buNone/>
            </a:pPr>
            <a:r>
              <a:rPr lang="tr-TR" sz="2400" dirty="0" smtClean="0"/>
              <a:t>Klasik </a:t>
            </a:r>
            <a:r>
              <a:rPr lang="tr-TR" sz="2400" dirty="0"/>
              <a:t>fıkıh kaynaklarımızda </a:t>
            </a:r>
            <a:r>
              <a:rPr lang="tr-TR" sz="2400" dirty="0" smtClean="0"/>
              <a:t>güneş </a:t>
            </a:r>
            <a:r>
              <a:rPr lang="tr-TR" sz="2400" dirty="0"/>
              <a:t>altında bırakılan bakır, tunç, alüminyum gibi kaplardaki su ile abdest almanın mekruh olduğu belirtilmektedir. Ancak bu hüküm, </a:t>
            </a:r>
            <a:r>
              <a:rPr lang="tr-TR" sz="2400" dirty="0" smtClean="0"/>
              <a:t>güneş </a:t>
            </a:r>
            <a:r>
              <a:rPr lang="tr-TR" sz="2400" dirty="0"/>
              <a:t>altında bekletilen suyun </a:t>
            </a:r>
            <a:r>
              <a:rPr lang="tr-TR" sz="2400" dirty="0" err="1"/>
              <a:t>baras</a:t>
            </a:r>
            <a:r>
              <a:rPr lang="tr-TR" sz="2400" dirty="0"/>
              <a:t> (alaca) hastalığına sebep olacağını ifade eden bir rivayete dayandırılmaktadır </a:t>
            </a:r>
            <a:r>
              <a:rPr lang="tr-TR" sz="2000" dirty="0"/>
              <a:t>(</a:t>
            </a:r>
            <a:r>
              <a:rPr lang="tr-TR" sz="2000" dirty="0" err="1"/>
              <a:t>Zeylaî</a:t>
            </a:r>
            <a:r>
              <a:rPr lang="tr-TR" sz="2000" dirty="0"/>
              <a:t>, </a:t>
            </a:r>
            <a:r>
              <a:rPr lang="tr-TR" sz="2000" dirty="0" err="1" smtClean="0"/>
              <a:t>Tebyînü’l-hakâik</a:t>
            </a:r>
            <a:r>
              <a:rPr lang="tr-TR" sz="2000" dirty="0" smtClean="0"/>
              <a:t> </a:t>
            </a:r>
            <a:r>
              <a:rPr lang="tr-TR" sz="2000" dirty="0"/>
              <a:t>I, 87; </a:t>
            </a:r>
            <a:r>
              <a:rPr lang="tr-TR" sz="2000" dirty="0" err="1" smtClean="0"/>
              <a:t>İbnü’l</a:t>
            </a:r>
            <a:r>
              <a:rPr lang="tr-TR" sz="2000" dirty="0" smtClean="0"/>
              <a:t> </a:t>
            </a:r>
            <a:r>
              <a:rPr lang="tr-TR" sz="2000" dirty="0" err="1"/>
              <a:t>Hümam</a:t>
            </a:r>
            <a:r>
              <a:rPr lang="tr-TR" sz="2000" dirty="0"/>
              <a:t>, </a:t>
            </a:r>
            <a:r>
              <a:rPr lang="tr-TR" sz="2000" dirty="0" err="1" smtClean="0"/>
              <a:t>Fethu’l-Kadîr</a:t>
            </a:r>
            <a:r>
              <a:rPr lang="tr-TR" sz="2000" dirty="0" smtClean="0"/>
              <a:t> </a:t>
            </a:r>
            <a:r>
              <a:rPr lang="tr-TR" sz="2000" dirty="0"/>
              <a:t>I, 56; </a:t>
            </a:r>
            <a:r>
              <a:rPr lang="tr-TR" sz="2000" dirty="0" err="1"/>
              <a:t>Mâverdî</a:t>
            </a:r>
            <a:r>
              <a:rPr lang="tr-TR" sz="2000" dirty="0"/>
              <a:t>, </a:t>
            </a:r>
            <a:r>
              <a:rPr lang="tr-TR" sz="2000" dirty="0" err="1" smtClean="0"/>
              <a:t>elHavi’l-kebîr</a:t>
            </a:r>
            <a:r>
              <a:rPr lang="tr-TR" sz="2000" dirty="0"/>
              <a:t>, I, 52). </a:t>
            </a:r>
            <a:endParaRPr lang="tr-TR" sz="2000" dirty="0" smtClean="0"/>
          </a:p>
          <a:p>
            <a:pPr marL="0" indent="0" algn="just">
              <a:buNone/>
            </a:pPr>
            <a:r>
              <a:rPr lang="tr-TR" sz="2400" dirty="0" smtClean="0"/>
              <a:t>Bu </a:t>
            </a:r>
            <a:r>
              <a:rPr lang="tr-TR" sz="2400" dirty="0"/>
              <a:t>hadis zayıf kabul edilmektedir </a:t>
            </a:r>
            <a:r>
              <a:rPr lang="tr-TR" sz="2000" dirty="0"/>
              <a:t>(</a:t>
            </a:r>
            <a:r>
              <a:rPr lang="tr-TR" sz="2000" dirty="0" err="1"/>
              <a:t>Beyhakî</a:t>
            </a:r>
            <a:r>
              <a:rPr lang="tr-TR" sz="2000" dirty="0"/>
              <a:t>, es-</a:t>
            </a:r>
            <a:r>
              <a:rPr lang="tr-TR" sz="2000" dirty="0" err="1"/>
              <a:t>Sünenü‟l</a:t>
            </a:r>
            <a:r>
              <a:rPr lang="tr-TR" sz="2000" dirty="0"/>
              <a:t>-</a:t>
            </a:r>
            <a:r>
              <a:rPr lang="tr-TR" sz="2000" dirty="0" err="1"/>
              <a:t>kübrâ</a:t>
            </a:r>
            <a:r>
              <a:rPr lang="tr-TR" sz="2000" dirty="0"/>
              <a:t>, </a:t>
            </a:r>
            <a:r>
              <a:rPr lang="tr-TR" sz="2000" dirty="0" err="1"/>
              <a:t>Tahâre</a:t>
            </a:r>
            <a:r>
              <a:rPr lang="tr-TR" sz="2000" dirty="0"/>
              <a:t> 7; </a:t>
            </a:r>
            <a:r>
              <a:rPr lang="tr-TR" sz="2000" dirty="0" err="1"/>
              <a:t>Dârakutnî</a:t>
            </a:r>
            <a:r>
              <a:rPr lang="tr-TR" sz="2000" dirty="0"/>
              <a:t>, es-Sünen, </a:t>
            </a:r>
            <a:r>
              <a:rPr lang="tr-TR" sz="2000" dirty="0" err="1"/>
              <a:t>Tahâre</a:t>
            </a:r>
            <a:r>
              <a:rPr lang="tr-TR" sz="2000" dirty="0"/>
              <a:t> 7; </a:t>
            </a:r>
            <a:r>
              <a:rPr lang="tr-TR" sz="2000" dirty="0" err="1" smtClean="0"/>
              <a:t>ibn</a:t>
            </a:r>
            <a:r>
              <a:rPr lang="tr-TR" sz="2000" dirty="0" smtClean="0"/>
              <a:t> </a:t>
            </a:r>
            <a:r>
              <a:rPr lang="tr-TR" sz="2000" dirty="0" err="1"/>
              <a:t>Kudâme</a:t>
            </a:r>
            <a:r>
              <a:rPr lang="tr-TR" sz="2000" dirty="0"/>
              <a:t>, el-</a:t>
            </a:r>
            <a:r>
              <a:rPr lang="tr-TR" sz="2000" dirty="0" err="1"/>
              <a:t>Muğnî</a:t>
            </a:r>
            <a:r>
              <a:rPr lang="tr-TR" sz="2000" dirty="0"/>
              <a:t>, I, 46). </a:t>
            </a:r>
            <a:endParaRPr lang="tr-TR" sz="2000" dirty="0" smtClean="0"/>
          </a:p>
          <a:p>
            <a:pPr marL="0" indent="0" algn="just">
              <a:buNone/>
            </a:pPr>
            <a:endParaRPr lang="tr-TR" sz="2000" dirty="0"/>
          </a:p>
        </p:txBody>
      </p:sp>
    </p:spTree>
    <p:extLst>
      <p:ext uri="{BB962C8B-B14F-4D97-AF65-F5344CB8AC3E}">
        <p14:creationId xmlns:p14="http://schemas.microsoft.com/office/powerpoint/2010/main" val="3650591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flipV="1">
            <a:off x="628650" y="319407"/>
            <a:ext cx="7483384" cy="45719"/>
          </a:xfrm>
        </p:spPr>
        <p:txBody>
          <a:bodyPr>
            <a:normAutofit fontScale="90000"/>
          </a:bodyPr>
          <a:lstStyle/>
          <a:p>
            <a:endParaRPr lang="tr-TR" dirty="0"/>
          </a:p>
        </p:txBody>
      </p:sp>
      <p:sp>
        <p:nvSpPr>
          <p:cNvPr id="3" name="İçerik Yer Tutucusu 2"/>
          <p:cNvSpPr>
            <a:spLocks noGrp="1"/>
          </p:cNvSpPr>
          <p:nvPr>
            <p:ph idx="1"/>
          </p:nvPr>
        </p:nvSpPr>
        <p:spPr>
          <a:xfrm>
            <a:off x="628650" y="627016"/>
            <a:ext cx="7886700" cy="5956663"/>
          </a:xfrm>
        </p:spPr>
        <p:txBody>
          <a:bodyPr>
            <a:normAutofit/>
          </a:bodyPr>
          <a:lstStyle/>
          <a:p>
            <a:pPr marL="0" indent="0" algn="just">
              <a:buNone/>
            </a:pPr>
            <a:r>
              <a:rPr lang="tr-TR" sz="2600" dirty="0"/>
              <a:t>Yine kaynaklarda testi, küp, çömlek gibi topraktan yapılan kaplardaki su ile abdest almanın ise sakıncasının olmadığı belirtilmekte </a:t>
            </a:r>
            <a:r>
              <a:rPr lang="tr-TR" sz="2000" dirty="0" smtClean="0"/>
              <a:t>(</a:t>
            </a:r>
            <a:r>
              <a:rPr lang="tr-TR" sz="2000" dirty="0" err="1" smtClean="0"/>
              <a:t>Şirbînî</a:t>
            </a:r>
            <a:r>
              <a:rPr lang="tr-TR" sz="2000" dirty="0"/>
              <a:t>, </a:t>
            </a:r>
            <a:r>
              <a:rPr lang="tr-TR" sz="2000" dirty="0" err="1" smtClean="0"/>
              <a:t>Muğnî’lmuhtâc</a:t>
            </a:r>
            <a:r>
              <a:rPr lang="tr-TR" sz="2000" dirty="0" smtClean="0"/>
              <a:t> </a:t>
            </a:r>
            <a:r>
              <a:rPr lang="tr-TR" sz="2000" dirty="0"/>
              <a:t>I, 19; </a:t>
            </a:r>
            <a:r>
              <a:rPr lang="tr-TR" sz="2000" dirty="0" err="1" smtClean="0"/>
              <a:t>Hâşiyetü’l-Büceyremî</a:t>
            </a:r>
            <a:r>
              <a:rPr lang="tr-TR" sz="2000" dirty="0" smtClean="0"/>
              <a:t> </a:t>
            </a:r>
            <a:r>
              <a:rPr lang="tr-TR" sz="2000" dirty="0" err="1" smtClean="0"/>
              <a:t>ale’l-Hatîb</a:t>
            </a:r>
            <a:r>
              <a:rPr lang="tr-TR" sz="2000" dirty="0"/>
              <a:t>, I, 244)</a:t>
            </a:r>
            <a:r>
              <a:rPr lang="tr-TR" sz="2200" dirty="0"/>
              <a:t>; </a:t>
            </a:r>
            <a:r>
              <a:rPr lang="tr-TR" sz="2400" dirty="0"/>
              <a:t>gerekçe olarak da bu kaplardaki suyun hastalığa sebep olmadığı gösterilmektedir. </a:t>
            </a:r>
            <a:r>
              <a:rPr lang="tr-TR" sz="2400" dirty="0" smtClean="0"/>
              <a:t>İmam </a:t>
            </a:r>
            <a:r>
              <a:rPr lang="tr-TR" sz="2400" dirty="0"/>
              <a:t>Ş</a:t>
            </a:r>
            <a:r>
              <a:rPr lang="tr-TR" sz="2400" dirty="0" smtClean="0"/>
              <a:t>afiî </a:t>
            </a:r>
            <a:r>
              <a:rPr lang="tr-TR" sz="2400" dirty="0"/>
              <a:t>de </a:t>
            </a:r>
            <a:r>
              <a:rPr lang="tr-TR" sz="2400" dirty="0" smtClean="0"/>
              <a:t>güneşte </a:t>
            </a:r>
            <a:r>
              <a:rPr lang="tr-TR" sz="2400" dirty="0"/>
              <a:t>ısıtılan su ile abdest almayı sadece tıbbi açıdan mekruh gördüğünü ifade etmektedir </a:t>
            </a:r>
            <a:r>
              <a:rPr lang="tr-TR" sz="2000" dirty="0" smtClean="0"/>
              <a:t>(Şafiî</a:t>
            </a:r>
            <a:r>
              <a:rPr lang="tr-TR" sz="2000" dirty="0"/>
              <a:t>, el-</a:t>
            </a:r>
            <a:r>
              <a:rPr lang="tr-TR" sz="2000" dirty="0" err="1"/>
              <a:t>Ümm</a:t>
            </a:r>
            <a:r>
              <a:rPr lang="tr-TR" sz="2000" dirty="0"/>
              <a:t> I, 3).</a:t>
            </a:r>
            <a:r>
              <a:rPr lang="tr-TR" sz="2400" dirty="0"/>
              <a:t> Ayrıca Ş</a:t>
            </a:r>
            <a:r>
              <a:rPr lang="tr-TR" sz="2400" dirty="0" smtClean="0"/>
              <a:t>afiî </a:t>
            </a:r>
            <a:r>
              <a:rPr lang="tr-TR" sz="2400" dirty="0"/>
              <a:t>kaynaklarda, söz konusu hükmün, kaptaki suyun tabiatını </a:t>
            </a:r>
            <a:r>
              <a:rPr lang="tr-TR" sz="2400" dirty="0" smtClean="0"/>
              <a:t>değiştirecek </a:t>
            </a:r>
            <a:r>
              <a:rPr lang="tr-TR" sz="2400" dirty="0"/>
              <a:t>derecede sıcaklığın yüksek olduğu bölgelerle alakalı olduğuna dikkat çekilmektedir </a:t>
            </a:r>
            <a:r>
              <a:rPr lang="tr-TR" sz="2000" dirty="0" smtClean="0"/>
              <a:t>(</a:t>
            </a:r>
            <a:r>
              <a:rPr lang="tr-TR" sz="2000" dirty="0" err="1" smtClean="0"/>
              <a:t>Şirbînî</a:t>
            </a:r>
            <a:r>
              <a:rPr lang="tr-TR" sz="2000" dirty="0"/>
              <a:t>, </a:t>
            </a:r>
            <a:r>
              <a:rPr lang="tr-TR" sz="2000" dirty="0" err="1" smtClean="0"/>
              <a:t>Muğnî’lmuhtâc</a:t>
            </a:r>
            <a:r>
              <a:rPr lang="tr-TR" sz="2000" dirty="0" smtClean="0"/>
              <a:t> </a:t>
            </a:r>
            <a:r>
              <a:rPr lang="tr-TR" sz="2000" dirty="0"/>
              <a:t>I, 19). </a:t>
            </a:r>
            <a:endParaRPr lang="tr-TR" sz="2000" dirty="0" smtClean="0"/>
          </a:p>
          <a:p>
            <a:pPr marL="0" indent="0" algn="just">
              <a:buNone/>
            </a:pPr>
            <a:endParaRPr lang="tr-TR" sz="2000" dirty="0"/>
          </a:p>
          <a:p>
            <a:pPr marL="0" indent="0" algn="just">
              <a:buNone/>
            </a:pPr>
            <a:r>
              <a:rPr lang="tr-TR" sz="2400" dirty="0"/>
              <a:t>Sonuç olarak </a:t>
            </a:r>
            <a:r>
              <a:rPr lang="tr-TR" sz="2400" dirty="0" smtClean="0"/>
              <a:t>güneş </a:t>
            </a:r>
            <a:r>
              <a:rPr lang="tr-TR" sz="2400" dirty="0"/>
              <a:t>altında ısıtılan su ile abdest almanın uygun </a:t>
            </a:r>
            <a:r>
              <a:rPr lang="tr-TR" sz="2400" dirty="0" smtClean="0"/>
              <a:t>bulunmayışının </a:t>
            </a:r>
            <a:r>
              <a:rPr lang="tr-TR" sz="2400" dirty="0"/>
              <a:t>gerekçesi bir hastalığa neden olmasıdır. Ancak günümüzde </a:t>
            </a:r>
            <a:r>
              <a:rPr lang="tr-TR" sz="2400" dirty="0" smtClean="0"/>
              <a:t>güneş </a:t>
            </a:r>
            <a:r>
              <a:rPr lang="tr-TR" sz="2400" dirty="0"/>
              <a:t>enerjisi ile ısıtılan suyu kullanmanın bir sakıncası bilinmemektedir. Dolayısıyla böyle bir su ile abdest almak ve gusül etmekte dinen bir sakınca yoktur.</a:t>
            </a:r>
          </a:p>
          <a:p>
            <a:endParaRPr lang="tr-TR" dirty="0"/>
          </a:p>
        </p:txBody>
      </p:sp>
    </p:spTree>
    <p:extLst>
      <p:ext uri="{BB962C8B-B14F-4D97-AF65-F5344CB8AC3E}">
        <p14:creationId xmlns:p14="http://schemas.microsoft.com/office/powerpoint/2010/main" val="13174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67054"/>
            <a:ext cx="7886700" cy="1441939"/>
          </a:xfrm>
        </p:spPr>
        <p:txBody>
          <a:bodyPr>
            <a:noAutofit/>
          </a:bodyPr>
          <a:lstStyle/>
          <a:p>
            <a:pPr algn="ctr"/>
            <a:r>
              <a:rPr lang="tr-TR" sz="3600" b="1" dirty="0">
                <a:solidFill>
                  <a:srgbClr val="FF0000"/>
                </a:solidFill>
                <a:latin typeface="+mn-lt"/>
              </a:rPr>
              <a:t>Vücudunda kırık, çıkık veya yara sebebiyle sargı bulunan kimse nasıl abdest alır? </a:t>
            </a:r>
          </a:p>
        </p:txBody>
      </p:sp>
      <p:sp>
        <p:nvSpPr>
          <p:cNvPr id="3" name="İçerik Yer Tutucusu 2"/>
          <p:cNvSpPr>
            <a:spLocks noGrp="1"/>
          </p:cNvSpPr>
          <p:nvPr>
            <p:ph idx="1"/>
          </p:nvPr>
        </p:nvSpPr>
        <p:spPr>
          <a:xfrm>
            <a:off x="561703" y="1608992"/>
            <a:ext cx="8229600" cy="4935499"/>
          </a:xfrm>
        </p:spPr>
        <p:txBody>
          <a:bodyPr>
            <a:noAutofit/>
          </a:bodyPr>
          <a:lstStyle/>
          <a:p>
            <a:pPr marL="0" indent="0" algn="just">
              <a:buNone/>
            </a:pPr>
            <a:r>
              <a:rPr lang="tr-TR" sz="2400" dirty="0" smtClean="0"/>
              <a:t>Abdest </a:t>
            </a:r>
            <a:r>
              <a:rPr lang="tr-TR" sz="2400" dirty="0"/>
              <a:t>organlarından birinde yara, kırık, çıkık ve benzeri nedenlerle sargı bulunan </a:t>
            </a:r>
            <a:r>
              <a:rPr lang="tr-TR" sz="2400" dirty="0" smtClean="0"/>
              <a:t>kişi</a:t>
            </a:r>
            <a:r>
              <a:rPr lang="tr-TR" sz="2400" dirty="0"/>
              <a:t>, organlarını yıkaması sağlığına zarar verecekse veya yaranın </a:t>
            </a:r>
            <a:r>
              <a:rPr lang="tr-TR" sz="2400" dirty="0" smtClean="0"/>
              <a:t>iyileşmesini </a:t>
            </a:r>
            <a:r>
              <a:rPr lang="tr-TR" sz="2400" dirty="0"/>
              <a:t>geciktirecekse yahut rahatsızlığı sebebi ile uzuvlarını yıkayamıyorsa ıslak elle mesh eder. Sargının abdestsiz veya cünüp iken </a:t>
            </a:r>
            <a:r>
              <a:rPr lang="tr-TR" sz="2400" dirty="0" smtClean="0"/>
              <a:t>sarılmış </a:t>
            </a:r>
            <a:r>
              <a:rPr lang="tr-TR" sz="2400" dirty="0"/>
              <a:t>olması meshe engel olmadığı gibi; bunun belirli bir süresi de yoktur </a:t>
            </a:r>
            <a:r>
              <a:rPr lang="tr-TR" sz="2000" dirty="0"/>
              <a:t>(</a:t>
            </a:r>
            <a:r>
              <a:rPr lang="tr-TR" sz="2000" dirty="0" err="1"/>
              <a:t>Kâsânî</a:t>
            </a:r>
            <a:r>
              <a:rPr lang="tr-TR" sz="2000" dirty="0"/>
              <a:t>, </a:t>
            </a:r>
            <a:r>
              <a:rPr lang="tr-TR" sz="2000" dirty="0" err="1" smtClean="0"/>
              <a:t>Bedâiü’s-sanâî</a:t>
            </a:r>
            <a:r>
              <a:rPr lang="tr-TR" sz="2000" dirty="0"/>
              <a:t>, I, 13-14).</a:t>
            </a:r>
            <a:r>
              <a:rPr lang="tr-TR" sz="2400" dirty="0"/>
              <a:t> Meshin de zarar vermesi durumunda, bu da terk edilir </a:t>
            </a:r>
            <a:r>
              <a:rPr lang="tr-TR" sz="2000" dirty="0"/>
              <a:t>(</a:t>
            </a:r>
            <a:r>
              <a:rPr lang="tr-TR" sz="2000" dirty="0" err="1"/>
              <a:t>Kâsânî</a:t>
            </a:r>
            <a:r>
              <a:rPr lang="tr-TR" sz="2000" dirty="0"/>
              <a:t>, </a:t>
            </a:r>
            <a:r>
              <a:rPr lang="tr-TR" sz="2000" dirty="0" err="1" smtClean="0"/>
              <a:t>Bedâiü’s-sanâî</a:t>
            </a:r>
            <a:r>
              <a:rPr lang="tr-TR" sz="2000" dirty="0"/>
              <a:t>, I, 13).  </a:t>
            </a:r>
            <a:endParaRPr lang="tr-TR" sz="2000" dirty="0" smtClean="0"/>
          </a:p>
          <a:p>
            <a:pPr marL="0" indent="0" algn="just">
              <a:buNone/>
            </a:pPr>
            <a:r>
              <a:rPr lang="tr-TR" sz="2400" dirty="0" smtClean="0"/>
              <a:t>Sargı </a:t>
            </a:r>
            <a:r>
              <a:rPr lang="tr-TR" sz="2400" dirty="0"/>
              <a:t>abdest veya gusül uzuvlarının çoğunluğunda ise, teyemmüm eder </a:t>
            </a:r>
            <a:r>
              <a:rPr lang="tr-TR" sz="2000" dirty="0" smtClean="0"/>
              <a:t>(</a:t>
            </a:r>
            <a:r>
              <a:rPr lang="tr-TR" sz="2000" dirty="0" err="1" smtClean="0"/>
              <a:t>İbn</a:t>
            </a:r>
            <a:r>
              <a:rPr lang="tr-TR" sz="2000" dirty="0" smtClean="0"/>
              <a:t>-i </a:t>
            </a:r>
            <a:r>
              <a:rPr lang="tr-TR" sz="2000" dirty="0" err="1"/>
              <a:t>Âbidîn</a:t>
            </a:r>
            <a:r>
              <a:rPr lang="tr-TR" sz="2000" dirty="0"/>
              <a:t>, </a:t>
            </a:r>
            <a:r>
              <a:rPr lang="tr-TR" sz="2000" dirty="0" err="1" smtClean="0"/>
              <a:t>Reddü’l-Muhtâr</a:t>
            </a:r>
            <a:r>
              <a:rPr lang="tr-TR" sz="2000" dirty="0"/>
              <a:t>, I, 171). </a:t>
            </a:r>
            <a:r>
              <a:rPr lang="tr-TR" sz="2400" dirty="0"/>
              <a:t>“Eğer cünüp iseniz iyice (yıkanıp) temizlenin. Eğer hasta veya seferdeyseniz veya tuvaletten gelmişseniz veya kadınlara dokunmuşsanız, su da bulamamışsanız temiz bir toprağa yönelip onunla yüzlerinizi ve ellerinizi mesh edin” </a:t>
            </a:r>
            <a:r>
              <a:rPr lang="tr-TR" sz="2000" dirty="0"/>
              <a:t>(</a:t>
            </a:r>
            <a:r>
              <a:rPr lang="tr-TR" sz="2000" dirty="0" err="1"/>
              <a:t>Mâide</a:t>
            </a:r>
            <a:r>
              <a:rPr lang="tr-TR" sz="2000" dirty="0"/>
              <a:t> 5/6)</a:t>
            </a:r>
            <a:r>
              <a:rPr lang="tr-TR" sz="2400" dirty="0"/>
              <a:t> </a:t>
            </a:r>
            <a:r>
              <a:rPr lang="tr-TR" sz="2400" dirty="0" err="1"/>
              <a:t>âyeti</a:t>
            </a:r>
            <a:r>
              <a:rPr lang="tr-TR" sz="2400" dirty="0"/>
              <a:t> bu tür durumlarda teyemmüm edilebileceğini ifade etmektedir. </a:t>
            </a:r>
          </a:p>
        </p:txBody>
      </p:sp>
    </p:spTree>
    <p:extLst>
      <p:ext uri="{BB962C8B-B14F-4D97-AF65-F5344CB8AC3E}">
        <p14:creationId xmlns:p14="http://schemas.microsoft.com/office/powerpoint/2010/main" val="3949018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7"/>
            <a:ext cx="7886700" cy="1555114"/>
          </a:xfrm>
        </p:spPr>
        <p:txBody>
          <a:bodyPr>
            <a:noAutofit/>
          </a:bodyPr>
          <a:lstStyle/>
          <a:p>
            <a:pPr algn="ctr"/>
            <a:r>
              <a:rPr lang="tr-TR" sz="3600" b="1" dirty="0">
                <a:solidFill>
                  <a:srgbClr val="FF0000"/>
                </a:solidFill>
                <a:latin typeface="+mn-lt"/>
              </a:rPr>
              <a:t>Cilde veya tırnaklara </a:t>
            </a:r>
            <a:r>
              <a:rPr lang="tr-TR" sz="3600" b="1" dirty="0" smtClean="0">
                <a:solidFill>
                  <a:srgbClr val="FF0000"/>
                </a:solidFill>
                <a:latin typeface="+mn-lt"/>
              </a:rPr>
              <a:t>yapışan </a:t>
            </a:r>
            <a:r>
              <a:rPr lang="tr-TR" sz="3600" b="1" dirty="0">
                <a:solidFill>
                  <a:srgbClr val="FF0000"/>
                </a:solidFill>
                <a:latin typeface="+mn-lt"/>
              </a:rPr>
              <a:t>veya sürülen maddeler abdest ve gusle engel olur mu? </a:t>
            </a:r>
          </a:p>
        </p:txBody>
      </p:sp>
      <p:sp>
        <p:nvSpPr>
          <p:cNvPr id="3" name="İçerik Yer Tutucusu 2"/>
          <p:cNvSpPr>
            <a:spLocks noGrp="1"/>
          </p:cNvSpPr>
          <p:nvPr>
            <p:ph idx="1"/>
          </p:nvPr>
        </p:nvSpPr>
        <p:spPr>
          <a:xfrm>
            <a:off x="628650" y="2103121"/>
            <a:ext cx="7886700" cy="4666956"/>
          </a:xfrm>
        </p:spPr>
        <p:txBody>
          <a:bodyPr>
            <a:normAutofit/>
          </a:bodyPr>
          <a:lstStyle/>
          <a:p>
            <a:pPr marL="0" indent="0" algn="just">
              <a:buNone/>
            </a:pPr>
            <a:r>
              <a:rPr lang="tr-TR" sz="2400" dirty="0"/>
              <a:t>Gusül veya abdest alırken, yıkanması gereken organların kuru yer kalmayacak </a:t>
            </a:r>
            <a:r>
              <a:rPr lang="tr-TR" sz="2400" dirty="0" smtClean="0"/>
              <a:t>şekilde </a:t>
            </a:r>
            <a:r>
              <a:rPr lang="tr-TR" sz="2400" dirty="0"/>
              <a:t>yıkanması gerekir. Aksi halde gusül veya abdest geçerli olmaz. Dolayısıyla, gusledecek veya abdest alacak kimsenin bedeninde veya abdest organlarında suyun </a:t>
            </a:r>
            <a:r>
              <a:rPr lang="tr-TR" sz="2400" dirty="0" smtClean="0"/>
              <a:t>ulaşmasına </a:t>
            </a:r>
            <a:r>
              <a:rPr lang="tr-TR" sz="2400" dirty="0"/>
              <a:t>engel olacak bir madde bulunmamalıdır </a:t>
            </a:r>
            <a:r>
              <a:rPr lang="tr-TR" sz="2000" dirty="0"/>
              <a:t>(Ali el-</a:t>
            </a:r>
            <a:r>
              <a:rPr lang="tr-TR" sz="2000" dirty="0" err="1"/>
              <a:t>Kârî</a:t>
            </a:r>
            <a:r>
              <a:rPr lang="tr-TR" sz="2000" dirty="0"/>
              <a:t>, </a:t>
            </a:r>
            <a:r>
              <a:rPr lang="tr-TR" sz="2000" dirty="0" err="1"/>
              <a:t>Feth</a:t>
            </a:r>
            <a:r>
              <a:rPr lang="tr-TR" sz="2000" dirty="0"/>
              <a:t>-u </a:t>
            </a:r>
            <a:r>
              <a:rPr lang="tr-TR" sz="2000" dirty="0" err="1" smtClean="0"/>
              <a:t>Bâbi’l-İnâye</a:t>
            </a:r>
            <a:r>
              <a:rPr lang="tr-TR" sz="2000" dirty="0"/>
              <a:t>, 1, 31). </a:t>
            </a:r>
            <a:r>
              <a:rPr lang="tr-TR" sz="2400" dirty="0"/>
              <a:t>Ancak mesleğini icra ederken tırnaklarının arasına boya giren boyacı veya tırnaklarının arasına çamur girip de çıkartamayan çiftçi ve benzeri meslek sahipleri bundan müstesnadır </a:t>
            </a:r>
            <a:r>
              <a:rPr lang="tr-TR" sz="2000" dirty="0" smtClean="0"/>
              <a:t>(</a:t>
            </a:r>
            <a:r>
              <a:rPr lang="tr-TR" sz="2000" dirty="0" err="1" smtClean="0"/>
              <a:t>İbnu</a:t>
            </a:r>
            <a:r>
              <a:rPr lang="tr-TR" sz="2000" dirty="0" smtClean="0"/>
              <a:t> </a:t>
            </a:r>
            <a:r>
              <a:rPr lang="tr-TR" sz="2000" dirty="0" err="1"/>
              <a:t>Âbidîn</a:t>
            </a:r>
            <a:r>
              <a:rPr lang="tr-TR" sz="2000" dirty="0"/>
              <a:t>, </a:t>
            </a:r>
            <a:r>
              <a:rPr lang="tr-TR" sz="2000" dirty="0" smtClean="0"/>
              <a:t>er-</a:t>
            </a:r>
            <a:r>
              <a:rPr lang="tr-TR" sz="2000" dirty="0" err="1" smtClean="0"/>
              <a:t>Reddu’l</a:t>
            </a:r>
            <a:r>
              <a:rPr lang="tr-TR" sz="2000" dirty="0" smtClean="0"/>
              <a:t>-</a:t>
            </a:r>
            <a:r>
              <a:rPr lang="tr-TR" sz="2000" dirty="0" err="1" smtClean="0"/>
              <a:t>muhtâr</a:t>
            </a:r>
            <a:r>
              <a:rPr lang="tr-TR" sz="2000" dirty="0"/>
              <a:t>, I, 154; </a:t>
            </a:r>
            <a:r>
              <a:rPr lang="tr-TR" sz="2000" dirty="0" smtClean="0"/>
              <a:t>el-</a:t>
            </a:r>
            <a:r>
              <a:rPr lang="tr-TR" sz="2000" dirty="0" err="1" smtClean="0"/>
              <a:t>Fetâva’l</a:t>
            </a:r>
            <a:r>
              <a:rPr lang="tr-TR" sz="2000" dirty="0" smtClean="0"/>
              <a:t>-</a:t>
            </a:r>
            <a:r>
              <a:rPr lang="tr-TR" sz="2000" dirty="0" err="1" smtClean="0"/>
              <a:t>hindiyye</a:t>
            </a:r>
            <a:r>
              <a:rPr lang="tr-TR" sz="2000" dirty="0"/>
              <a:t>, I, 4). </a:t>
            </a:r>
            <a:r>
              <a:rPr lang="tr-TR" sz="2400" dirty="0"/>
              <a:t>Dolayısıyla cilde </a:t>
            </a:r>
            <a:r>
              <a:rPr lang="tr-TR" sz="2400" dirty="0" smtClean="0"/>
              <a:t>yapışan </a:t>
            </a:r>
            <a:r>
              <a:rPr lang="tr-TR" sz="2400" dirty="0"/>
              <a:t>ve tırnak aralarında kalan hamur, mum, zamk, boya vb. </a:t>
            </a:r>
            <a:r>
              <a:rPr lang="tr-TR" sz="2400" dirty="0" smtClean="0"/>
              <a:t>şeyler </a:t>
            </a:r>
            <a:r>
              <a:rPr lang="tr-TR" sz="2400" dirty="0"/>
              <a:t>abdest ve gusle engel olmaz. </a:t>
            </a:r>
          </a:p>
        </p:txBody>
      </p:sp>
    </p:spTree>
    <p:extLst>
      <p:ext uri="{BB962C8B-B14F-4D97-AF65-F5344CB8AC3E}">
        <p14:creationId xmlns:p14="http://schemas.microsoft.com/office/powerpoint/2010/main" val="4165881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886700" cy="1150165"/>
          </a:xfrm>
        </p:spPr>
        <p:txBody>
          <a:bodyPr>
            <a:normAutofit/>
          </a:bodyPr>
          <a:lstStyle/>
          <a:p>
            <a:pPr algn="ctr"/>
            <a:r>
              <a:rPr lang="tr-TR" sz="3600" b="1" dirty="0">
                <a:solidFill>
                  <a:srgbClr val="FF0000"/>
                </a:solidFill>
                <a:latin typeface="+mn-lt"/>
              </a:rPr>
              <a:t>Özür ne demektir? Özürlü kimse ne zaman ve nasıl abdest alır?</a:t>
            </a:r>
          </a:p>
        </p:txBody>
      </p:sp>
      <p:sp>
        <p:nvSpPr>
          <p:cNvPr id="3" name="İçerik Yer Tutucusu 2"/>
          <p:cNvSpPr>
            <a:spLocks noGrp="1"/>
          </p:cNvSpPr>
          <p:nvPr>
            <p:ph idx="1"/>
          </p:nvPr>
        </p:nvSpPr>
        <p:spPr>
          <a:xfrm>
            <a:off x="628650" y="1711234"/>
            <a:ext cx="7886700" cy="4970919"/>
          </a:xfrm>
        </p:spPr>
        <p:txBody>
          <a:bodyPr>
            <a:normAutofit/>
          </a:bodyPr>
          <a:lstStyle/>
          <a:p>
            <a:pPr marL="0" indent="0" algn="just">
              <a:buNone/>
            </a:pPr>
            <a:r>
              <a:rPr lang="tr-TR" sz="2400" dirty="0"/>
              <a:t>Özür “sonradan ortaya çıkan ve mükellefin </a:t>
            </a:r>
            <a:r>
              <a:rPr lang="tr-TR" sz="2400" dirty="0" smtClean="0"/>
              <a:t>işini kolaylaştırmaya </a:t>
            </a:r>
            <a:r>
              <a:rPr lang="tr-TR" sz="2400" dirty="0"/>
              <a:t>yarayan durum” olarak da tanımlanır </a:t>
            </a:r>
            <a:r>
              <a:rPr lang="tr-TR" sz="2000" dirty="0" smtClean="0"/>
              <a:t>(</a:t>
            </a:r>
            <a:r>
              <a:rPr lang="tr-TR" sz="2000" dirty="0" err="1" smtClean="0"/>
              <a:t>İbnu</a:t>
            </a:r>
            <a:r>
              <a:rPr lang="tr-TR" sz="2000" dirty="0" smtClean="0"/>
              <a:t> </a:t>
            </a:r>
            <a:r>
              <a:rPr lang="tr-TR" sz="2000" dirty="0" err="1"/>
              <a:t>Emîru</a:t>
            </a:r>
            <a:r>
              <a:rPr lang="tr-TR" sz="2000" dirty="0"/>
              <a:t> Hac, et-Takrir </a:t>
            </a:r>
            <a:r>
              <a:rPr lang="tr-TR" sz="2000" dirty="0" err="1" smtClean="0"/>
              <a:t>ve’t-tahbir</a:t>
            </a:r>
            <a:r>
              <a:rPr lang="tr-TR" sz="2000" dirty="0"/>
              <a:t>, </a:t>
            </a:r>
            <a:r>
              <a:rPr lang="tr-TR" sz="2000" dirty="0" err="1"/>
              <a:t>ll</a:t>
            </a:r>
            <a:r>
              <a:rPr lang="tr-TR" sz="2000" dirty="0"/>
              <a:t>, 204).</a:t>
            </a:r>
            <a:r>
              <a:rPr lang="tr-TR" sz="2400" dirty="0"/>
              <a:t> Fıkıhta özür kavramının en çok kullanıldığı konuların </a:t>
            </a:r>
            <a:r>
              <a:rPr lang="tr-TR" sz="2400" dirty="0" smtClean="0"/>
              <a:t>başında </a:t>
            </a:r>
            <a:r>
              <a:rPr lang="tr-TR" sz="2400" dirty="0"/>
              <a:t>sürekli devam eden abdest bozucu haller gelir. Sürekli burun kanaması, idrarını tutamama, sürekli kusma, yellenme, yaranın sürekli kanaması ve akması, bayanların akıntıları, (bayanlar için </a:t>
            </a:r>
            <a:r>
              <a:rPr lang="tr-TR" sz="2400" dirty="0" err="1"/>
              <a:t>hayızda</a:t>
            </a:r>
            <a:r>
              <a:rPr lang="tr-TR" sz="2400" dirty="0"/>
              <a:t> üç günden az veya on günden çok; </a:t>
            </a:r>
            <a:r>
              <a:rPr lang="tr-TR" sz="2400" dirty="0" err="1"/>
              <a:t>nifasta</a:t>
            </a:r>
            <a:r>
              <a:rPr lang="tr-TR" sz="2400" dirty="0"/>
              <a:t> kırk günden çok kan gelmesi gibi durumları) gibi abdesti bozan ve kısmen süreklilik </a:t>
            </a:r>
            <a:r>
              <a:rPr lang="tr-TR" sz="2400" dirty="0" smtClean="0"/>
              <a:t>taşıyan </a:t>
            </a:r>
            <a:r>
              <a:rPr lang="tr-TR" sz="2400" dirty="0"/>
              <a:t>bedenî rahatsızlıklara özür, böyle kimselere de özür sahibi denilir </a:t>
            </a:r>
            <a:r>
              <a:rPr lang="tr-TR" sz="2000" dirty="0"/>
              <a:t>(</a:t>
            </a:r>
            <a:r>
              <a:rPr lang="tr-TR" sz="2000" dirty="0" err="1"/>
              <a:t>Kâsânî</a:t>
            </a:r>
            <a:r>
              <a:rPr lang="tr-TR" sz="2000" dirty="0"/>
              <a:t>, </a:t>
            </a:r>
            <a:r>
              <a:rPr lang="tr-TR" sz="2000" dirty="0" err="1" smtClean="0"/>
              <a:t>Bedâiü’s-Sanâi</a:t>
            </a:r>
            <a:r>
              <a:rPr lang="tr-TR" sz="2000" dirty="0"/>
              <a:t>, l, 238, 239; </a:t>
            </a:r>
            <a:r>
              <a:rPr lang="tr-TR" sz="2000" dirty="0" err="1"/>
              <a:t>Merğînânî</a:t>
            </a:r>
            <a:r>
              <a:rPr lang="tr-TR" sz="2000" dirty="0"/>
              <a:t>, el-</a:t>
            </a:r>
            <a:r>
              <a:rPr lang="tr-TR" sz="2000" dirty="0" err="1"/>
              <a:t>Hidâye</a:t>
            </a:r>
            <a:r>
              <a:rPr lang="tr-TR" sz="2000" dirty="0"/>
              <a:t>, l, 32, 33; </a:t>
            </a:r>
            <a:r>
              <a:rPr lang="tr-TR" sz="2000" dirty="0" err="1"/>
              <a:t>İ</a:t>
            </a:r>
            <a:r>
              <a:rPr lang="tr-TR" sz="2000" dirty="0" err="1" smtClean="0"/>
              <a:t>bn</a:t>
            </a:r>
            <a:r>
              <a:rPr lang="tr-TR" sz="2000" dirty="0" smtClean="0"/>
              <a:t> </a:t>
            </a:r>
            <a:r>
              <a:rPr lang="tr-TR" sz="2000" dirty="0" err="1"/>
              <a:t>Âbidîn</a:t>
            </a:r>
            <a:r>
              <a:rPr lang="tr-TR" sz="2000" dirty="0"/>
              <a:t>, </a:t>
            </a:r>
            <a:r>
              <a:rPr lang="tr-TR" sz="2000" dirty="0" err="1" smtClean="0"/>
              <a:t>Reddü’l</a:t>
            </a:r>
            <a:r>
              <a:rPr lang="tr-TR" sz="2000" dirty="0" smtClean="0"/>
              <a:t>-muhtar</a:t>
            </a:r>
            <a:r>
              <a:rPr lang="tr-TR" sz="2000" dirty="0"/>
              <a:t>, l, 305). </a:t>
            </a:r>
          </a:p>
        </p:txBody>
      </p:sp>
    </p:spTree>
    <p:extLst>
      <p:ext uri="{BB962C8B-B14F-4D97-AF65-F5344CB8AC3E}">
        <p14:creationId xmlns:p14="http://schemas.microsoft.com/office/powerpoint/2010/main" val="1786662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886700" cy="45719"/>
          </a:xfrm>
        </p:spPr>
        <p:txBody>
          <a:bodyPr>
            <a:normAutofit fontScale="90000"/>
          </a:bodyPr>
          <a:lstStyle/>
          <a:p>
            <a:endParaRPr lang="tr-TR" dirty="0"/>
          </a:p>
        </p:txBody>
      </p:sp>
      <p:sp>
        <p:nvSpPr>
          <p:cNvPr id="3" name="İçerik Yer Tutucusu 2"/>
          <p:cNvSpPr>
            <a:spLocks noGrp="1"/>
          </p:cNvSpPr>
          <p:nvPr>
            <p:ph idx="1"/>
          </p:nvPr>
        </p:nvSpPr>
        <p:spPr>
          <a:xfrm>
            <a:off x="628650" y="587829"/>
            <a:ext cx="7886700" cy="5589134"/>
          </a:xfrm>
        </p:spPr>
        <p:txBody>
          <a:bodyPr>
            <a:normAutofit/>
          </a:bodyPr>
          <a:lstStyle/>
          <a:p>
            <a:pPr marL="0" indent="0" algn="just">
              <a:buNone/>
            </a:pPr>
            <a:r>
              <a:rPr lang="tr-TR" sz="2400" dirty="0"/>
              <a:t>Bir kimsenin ibadet konusunda özürlü sayılabilmesi için özrünün, bir namaz vakti içinde abdest alıp namaz kılacak kadar bile kesilmemesi ve her namaz vaktinde en az bir defa tekrarlaması gerekir. Özür hali, sebebin tam bir namaz vakti süresince kesilmesiyle ortadan kalkar </a:t>
            </a:r>
            <a:r>
              <a:rPr lang="tr-TR" sz="2000" dirty="0" smtClean="0"/>
              <a:t>(</a:t>
            </a:r>
            <a:r>
              <a:rPr lang="tr-TR" sz="2000" dirty="0" err="1" smtClean="0"/>
              <a:t>İbn</a:t>
            </a:r>
            <a:r>
              <a:rPr lang="tr-TR" sz="2000" dirty="0" smtClean="0"/>
              <a:t> </a:t>
            </a:r>
            <a:r>
              <a:rPr lang="tr-TR" sz="2000" dirty="0" err="1"/>
              <a:t>Âbidîn</a:t>
            </a:r>
            <a:r>
              <a:rPr lang="tr-TR" sz="2000" dirty="0"/>
              <a:t>, </a:t>
            </a:r>
            <a:r>
              <a:rPr lang="tr-TR" sz="2000" dirty="0" err="1" smtClean="0"/>
              <a:t>Reddü’l</a:t>
            </a:r>
            <a:r>
              <a:rPr lang="tr-TR" sz="2000" dirty="0" smtClean="0"/>
              <a:t>-muhtar</a:t>
            </a:r>
            <a:r>
              <a:rPr lang="tr-TR" sz="2000" dirty="0"/>
              <a:t>, l, 305).  </a:t>
            </a:r>
            <a:endParaRPr lang="tr-TR" sz="2000" dirty="0" smtClean="0"/>
          </a:p>
          <a:p>
            <a:pPr marL="0" indent="0" algn="just">
              <a:buNone/>
            </a:pPr>
            <a:r>
              <a:rPr lang="tr-TR" sz="2400" dirty="0" smtClean="0"/>
              <a:t>Özürlü </a:t>
            </a:r>
            <a:r>
              <a:rPr lang="tr-TR" sz="2400" dirty="0"/>
              <a:t>kimse her namaz vakti için abdest alır. Zira Hz. Peygamber özürlü bir kadına böyle yapmasını </a:t>
            </a:r>
            <a:r>
              <a:rPr lang="tr-TR" sz="2400" dirty="0" smtClean="0"/>
              <a:t>bildirmiştir </a:t>
            </a:r>
            <a:r>
              <a:rPr lang="tr-TR" sz="2000" dirty="0"/>
              <a:t>(</a:t>
            </a:r>
            <a:r>
              <a:rPr lang="tr-TR" sz="2000" dirty="0" err="1"/>
              <a:t>Buhârî</a:t>
            </a:r>
            <a:r>
              <a:rPr lang="tr-TR" sz="2000" dirty="0"/>
              <a:t>, </a:t>
            </a:r>
            <a:r>
              <a:rPr lang="tr-TR" sz="2000" dirty="0" err="1" smtClean="0"/>
              <a:t>Vudû</a:t>
            </a:r>
            <a:r>
              <a:rPr lang="tr-TR" sz="2000" dirty="0" smtClean="0"/>
              <a:t>, </a:t>
            </a:r>
            <a:r>
              <a:rPr lang="tr-TR" sz="2000" dirty="0"/>
              <a:t>63; </a:t>
            </a:r>
            <a:r>
              <a:rPr lang="tr-TR" sz="2000" dirty="0" err="1"/>
              <a:t>Ebû</a:t>
            </a:r>
            <a:r>
              <a:rPr lang="tr-TR" sz="2000" dirty="0"/>
              <a:t> </a:t>
            </a:r>
            <a:r>
              <a:rPr lang="tr-TR" sz="2000" dirty="0" err="1"/>
              <a:t>Dâvud</a:t>
            </a:r>
            <a:r>
              <a:rPr lang="tr-TR" sz="2000" dirty="0"/>
              <a:t>, </a:t>
            </a:r>
            <a:r>
              <a:rPr lang="tr-TR" sz="2000" dirty="0" err="1"/>
              <a:t>Tahâre</a:t>
            </a:r>
            <a:r>
              <a:rPr lang="tr-TR" sz="2000" dirty="0"/>
              <a:t>, 110, 112). </a:t>
            </a:r>
            <a:r>
              <a:rPr lang="tr-TR" sz="2400" dirty="0"/>
              <a:t>Özürlü, özür halinin abdesti bozmadığını varsayarak o vakit içinde aldığı abdestle, onu bozan yeni bir durum meydana gelmedikçe, dilediği kadar farz, </a:t>
            </a:r>
            <a:r>
              <a:rPr lang="tr-TR" sz="2400" dirty="0" err="1"/>
              <a:t>vâcip</a:t>
            </a:r>
            <a:r>
              <a:rPr lang="tr-TR" sz="2400" dirty="0"/>
              <a:t>, sünnet, eda ve </a:t>
            </a:r>
            <a:r>
              <a:rPr lang="tr-TR" sz="2400" dirty="0" err="1"/>
              <a:t>kazâ</a:t>
            </a:r>
            <a:r>
              <a:rPr lang="tr-TR" sz="2400" dirty="0"/>
              <a:t> namazı, cuma ve bayram namazı kılabilir, </a:t>
            </a:r>
            <a:r>
              <a:rPr lang="tr-TR" sz="2400" dirty="0" smtClean="0"/>
              <a:t>Kâbe’yi </a:t>
            </a:r>
            <a:r>
              <a:rPr lang="tr-TR" sz="2400" dirty="0"/>
              <a:t>tavaf edebilir, </a:t>
            </a:r>
            <a:r>
              <a:rPr lang="tr-TR" sz="2400" dirty="0" smtClean="0"/>
              <a:t>Mushaf’ı </a:t>
            </a:r>
            <a:r>
              <a:rPr lang="tr-TR" sz="2400" dirty="0"/>
              <a:t>tutabilir </a:t>
            </a:r>
            <a:r>
              <a:rPr lang="tr-TR" sz="2000" dirty="0"/>
              <a:t>(</a:t>
            </a:r>
            <a:r>
              <a:rPr lang="tr-TR" sz="2000" dirty="0" err="1"/>
              <a:t>Merğînânî</a:t>
            </a:r>
            <a:r>
              <a:rPr lang="tr-TR" sz="2000" dirty="0"/>
              <a:t>, el-</a:t>
            </a:r>
            <a:r>
              <a:rPr lang="tr-TR" sz="2000" dirty="0" err="1"/>
              <a:t>Hidâye</a:t>
            </a:r>
            <a:r>
              <a:rPr lang="tr-TR" sz="2000" dirty="0"/>
              <a:t>, l, 32). </a:t>
            </a:r>
            <a:r>
              <a:rPr lang="tr-TR" sz="2400" dirty="0"/>
              <a:t>Ancak özür sahibinin abdesti namaz vaktinin çıkmasıyla bozulur. Dolayısıyla yeni namaz vaktinde tekrar abdest alması gerekir. </a:t>
            </a:r>
          </a:p>
        </p:txBody>
      </p:sp>
    </p:spTree>
    <p:extLst>
      <p:ext uri="{BB962C8B-B14F-4D97-AF65-F5344CB8AC3E}">
        <p14:creationId xmlns:p14="http://schemas.microsoft.com/office/powerpoint/2010/main" val="2811612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marL="0" indent="0" algn="just">
              <a:buNone/>
            </a:pPr>
            <a:r>
              <a:rPr lang="tr-TR" dirty="0"/>
              <a:t>Özür sahibi kimsenin abdesti özür hali </a:t>
            </a:r>
            <a:r>
              <a:rPr lang="tr-TR" dirty="0" smtClean="0"/>
              <a:t>dışında </a:t>
            </a:r>
            <a:r>
              <a:rPr lang="tr-TR" dirty="0"/>
              <a:t>abdesti bozan diğer </a:t>
            </a:r>
            <a:r>
              <a:rPr lang="tr-TR" dirty="0" smtClean="0"/>
              <a:t>şeylerle </a:t>
            </a:r>
            <a:r>
              <a:rPr lang="tr-TR" dirty="0"/>
              <a:t>bozulur </a:t>
            </a:r>
            <a:r>
              <a:rPr lang="tr-TR" sz="2400" dirty="0"/>
              <a:t>(</a:t>
            </a:r>
            <a:r>
              <a:rPr lang="tr-TR" sz="2400" dirty="0" err="1"/>
              <a:t>Kâsânî</a:t>
            </a:r>
            <a:r>
              <a:rPr lang="tr-TR" sz="2400" dirty="0"/>
              <a:t>, </a:t>
            </a:r>
            <a:r>
              <a:rPr lang="tr-TR" sz="2400" dirty="0" err="1" smtClean="0"/>
              <a:t>Bedâiü’s-Sanâi</a:t>
            </a:r>
            <a:r>
              <a:rPr lang="tr-TR" sz="2400" dirty="0"/>
              <a:t>, l, 240).</a:t>
            </a:r>
            <a:r>
              <a:rPr lang="tr-TR" dirty="0"/>
              <a:t> Meselâ idrarını tutamayan kimsenin burnu kanamakla abdesti bozulur. </a:t>
            </a:r>
            <a:r>
              <a:rPr lang="tr-TR" dirty="0" smtClean="0"/>
              <a:t>İmam </a:t>
            </a:r>
            <a:r>
              <a:rPr lang="tr-TR" dirty="0" err="1" smtClean="0"/>
              <a:t>Şâfiî’ye</a:t>
            </a:r>
            <a:r>
              <a:rPr lang="tr-TR" dirty="0" smtClean="0"/>
              <a:t> </a:t>
            </a:r>
            <a:r>
              <a:rPr lang="tr-TR" dirty="0"/>
              <a:t>göre özürlü kimsenin bir namaz vakti içinde kılacağı her namaz için ayrı ayrı abdest alması gerekir. Onun abdesti kıldığı namaz bitince son </a:t>
            </a:r>
            <a:r>
              <a:rPr lang="tr-TR" dirty="0" smtClean="0"/>
              <a:t>bulmuş </a:t>
            </a:r>
            <a:r>
              <a:rPr lang="tr-TR" dirty="0"/>
              <a:t>olur. Malikî mezhebine göre özür sahibinin abdesti vaktin girmesi veya çıkması ile değil, özrün </a:t>
            </a:r>
            <a:r>
              <a:rPr lang="tr-TR" dirty="0" smtClean="0"/>
              <a:t>dışında </a:t>
            </a:r>
            <a:r>
              <a:rPr lang="tr-TR" dirty="0"/>
              <a:t>abdesti bozan bir </a:t>
            </a:r>
            <a:r>
              <a:rPr lang="tr-TR" dirty="0" smtClean="0"/>
              <a:t>şeyin </a:t>
            </a:r>
            <a:r>
              <a:rPr lang="tr-TR" dirty="0"/>
              <a:t>meydana gelmesi ile bozulur </a:t>
            </a:r>
            <a:r>
              <a:rPr lang="tr-TR" sz="2400" dirty="0" smtClean="0"/>
              <a:t>(</a:t>
            </a:r>
            <a:r>
              <a:rPr lang="tr-TR" sz="2400" dirty="0" err="1" smtClean="0"/>
              <a:t>İbn</a:t>
            </a:r>
            <a:r>
              <a:rPr lang="tr-TR" sz="2400" dirty="0" smtClean="0"/>
              <a:t> </a:t>
            </a:r>
            <a:r>
              <a:rPr lang="tr-TR" sz="2400" dirty="0" err="1" smtClean="0"/>
              <a:t>Rüşd</a:t>
            </a:r>
            <a:r>
              <a:rPr lang="tr-TR" sz="2400" dirty="0"/>
              <a:t>, </a:t>
            </a:r>
            <a:r>
              <a:rPr lang="tr-TR" sz="2400" dirty="0" err="1" smtClean="0"/>
              <a:t>Bidâyetü’l-müctehid</a:t>
            </a:r>
            <a:r>
              <a:rPr lang="tr-TR" sz="2400" dirty="0"/>
              <a:t>, l, 47). </a:t>
            </a:r>
            <a:r>
              <a:rPr lang="tr-TR" dirty="0"/>
              <a:t>Özürlü kimsenin bu sebeple elbisesine </a:t>
            </a:r>
            <a:r>
              <a:rPr lang="tr-TR" dirty="0" smtClean="0"/>
              <a:t>bulaşan </a:t>
            </a:r>
            <a:r>
              <a:rPr lang="tr-TR" dirty="0"/>
              <a:t>idrar, kan özür devam ettiği sürece namazın sıhhatine engel olmaz. </a:t>
            </a:r>
            <a:r>
              <a:rPr lang="tr-TR" dirty="0" smtClean="0"/>
              <a:t> </a:t>
            </a:r>
            <a:endParaRPr lang="tr-TR" dirty="0"/>
          </a:p>
          <a:p>
            <a:pPr marL="0" indent="0" algn="just">
              <a:buNone/>
            </a:pPr>
            <a:r>
              <a:rPr lang="tr-TR" dirty="0"/>
              <a:t>Özürlü kimse de özürsüz </a:t>
            </a:r>
            <a:r>
              <a:rPr lang="tr-TR" dirty="0" smtClean="0"/>
              <a:t>kişinin </a:t>
            </a:r>
            <a:r>
              <a:rPr lang="tr-TR" dirty="0"/>
              <a:t>aldığı gibi abdest alır. Özür sahibi birisi ancak kendisi gibi özürlü olanlara imamlık yapabilir. </a:t>
            </a:r>
          </a:p>
        </p:txBody>
      </p:sp>
    </p:spTree>
    <p:extLst>
      <p:ext uri="{BB962C8B-B14F-4D97-AF65-F5344CB8AC3E}">
        <p14:creationId xmlns:p14="http://schemas.microsoft.com/office/powerpoint/2010/main" val="3848773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05508"/>
            <a:ext cx="7952642" cy="1135464"/>
          </a:xfrm>
        </p:spPr>
        <p:txBody>
          <a:bodyPr>
            <a:normAutofit/>
          </a:bodyPr>
          <a:lstStyle/>
          <a:p>
            <a:pPr algn="ctr"/>
            <a:r>
              <a:rPr lang="tr-TR" sz="3600" b="1" dirty="0">
                <a:solidFill>
                  <a:srgbClr val="FF0000"/>
                </a:solidFill>
                <a:latin typeface="+mn-lt"/>
              </a:rPr>
              <a:t>Özürlü kimsenin sabah namazı için aldığı abdest ne zamana kadar devam eder? </a:t>
            </a:r>
          </a:p>
        </p:txBody>
      </p:sp>
      <p:sp>
        <p:nvSpPr>
          <p:cNvPr id="3" name="İçerik Yer Tutucusu 2"/>
          <p:cNvSpPr>
            <a:spLocks noGrp="1"/>
          </p:cNvSpPr>
          <p:nvPr>
            <p:ph idx="1"/>
          </p:nvPr>
        </p:nvSpPr>
        <p:spPr>
          <a:xfrm>
            <a:off x="628650" y="1489167"/>
            <a:ext cx="7952642" cy="5298494"/>
          </a:xfrm>
        </p:spPr>
        <p:txBody>
          <a:bodyPr>
            <a:normAutofit fontScale="85000" lnSpcReduction="20000"/>
          </a:bodyPr>
          <a:lstStyle/>
          <a:p>
            <a:pPr marL="0" indent="0" algn="just">
              <a:buNone/>
            </a:pPr>
            <a:r>
              <a:rPr lang="tr-TR" dirty="0"/>
              <a:t>Özür sahibi kimsenin her namaz vakti için abdest alması gerekir.  </a:t>
            </a:r>
            <a:endParaRPr lang="tr-TR" dirty="0" smtClean="0"/>
          </a:p>
          <a:p>
            <a:pPr marL="0" indent="0" algn="just">
              <a:buNone/>
            </a:pPr>
            <a:r>
              <a:rPr lang="tr-TR" dirty="0" smtClean="0"/>
              <a:t>Özür </a:t>
            </a:r>
            <a:r>
              <a:rPr lang="tr-TR" dirty="0"/>
              <a:t>sahibinin abdesti Hanefî mezhebinde benimsenen </a:t>
            </a:r>
            <a:r>
              <a:rPr lang="tr-TR" dirty="0" smtClean="0"/>
              <a:t>görüşe </a:t>
            </a:r>
            <a:r>
              <a:rPr lang="tr-TR" dirty="0"/>
              <a:t>göre namaz vaktinin çıkması ile bozulur. Buna göre sabah namazı için alınan abdest de sabah namazının vaktinin çıkması (</a:t>
            </a:r>
            <a:r>
              <a:rPr lang="tr-TR" dirty="0" smtClean="0"/>
              <a:t>güneşin </a:t>
            </a:r>
            <a:r>
              <a:rPr lang="tr-TR" dirty="0"/>
              <a:t>doğması) ile </a:t>
            </a:r>
            <a:r>
              <a:rPr lang="tr-TR" dirty="0" smtClean="0"/>
              <a:t>bozulmuş </a:t>
            </a:r>
            <a:r>
              <a:rPr lang="tr-TR" dirty="0"/>
              <a:t>olur. Ancak sabah namazının vakti içinde özrünün geçici olarak kesildiği bir anda abdest </a:t>
            </a:r>
            <a:r>
              <a:rPr lang="tr-TR" dirty="0" smtClean="0"/>
              <a:t>almış </a:t>
            </a:r>
            <a:r>
              <a:rPr lang="tr-TR" dirty="0"/>
              <a:t>ve henüz özrü ortaya çıkmadan ve abdestini bozacak </a:t>
            </a:r>
            <a:r>
              <a:rPr lang="tr-TR" dirty="0" smtClean="0"/>
              <a:t>başka </a:t>
            </a:r>
            <a:r>
              <a:rPr lang="tr-TR" dirty="0"/>
              <a:t>bir </a:t>
            </a:r>
            <a:r>
              <a:rPr lang="tr-TR" dirty="0" smtClean="0"/>
              <a:t>şey </a:t>
            </a:r>
            <a:r>
              <a:rPr lang="tr-TR" dirty="0"/>
              <a:t>de meydana gelmeden </a:t>
            </a:r>
            <a:r>
              <a:rPr lang="tr-TR" dirty="0" smtClean="0"/>
              <a:t>güneş </a:t>
            </a:r>
            <a:r>
              <a:rPr lang="tr-TR" dirty="0"/>
              <a:t>doğarsa, bu durumda namaz vaktinin çıkmasıyla abdesti </a:t>
            </a:r>
            <a:r>
              <a:rPr lang="tr-TR" dirty="0" smtClean="0"/>
              <a:t>bozulmuş </a:t>
            </a:r>
            <a:r>
              <a:rPr lang="tr-TR" dirty="0"/>
              <a:t>olmaz</a:t>
            </a:r>
            <a:r>
              <a:rPr lang="tr-TR" dirty="0" smtClean="0"/>
              <a:t>.</a:t>
            </a:r>
          </a:p>
          <a:p>
            <a:pPr marL="0" indent="0" algn="just">
              <a:buNone/>
            </a:pPr>
            <a:r>
              <a:rPr lang="tr-TR" dirty="0" smtClean="0"/>
              <a:t> </a:t>
            </a:r>
            <a:r>
              <a:rPr lang="tr-TR" dirty="0"/>
              <a:t>Özürlü </a:t>
            </a:r>
            <a:r>
              <a:rPr lang="tr-TR" dirty="0" smtClean="0"/>
              <a:t>kişi güneş </a:t>
            </a:r>
            <a:r>
              <a:rPr lang="tr-TR" dirty="0"/>
              <a:t>doğduktan sonra aldığı abdestle abdestini bozacak </a:t>
            </a:r>
            <a:r>
              <a:rPr lang="tr-TR" dirty="0" smtClean="0"/>
              <a:t>başka </a:t>
            </a:r>
            <a:r>
              <a:rPr lang="tr-TR" dirty="0"/>
              <a:t>bir </a:t>
            </a:r>
            <a:r>
              <a:rPr lang="tr-TR" dirty="0" smtClean="0"/>
              <a:t>şey </a:t>
            </a:r>
            <a:r>
              <a:rPr lang="tr-TR" dirty="0"/>
              <a:t>olmadığı sürece, Cuma namazı dahil öğle vaktinin sonuna kadar dilediği namazları kılabilir. Çünkü vakit </a:t>
            </a:r>
            <a:r>
              <a:rPr lang="tr-TR" dirty="0" smtClean="0"/>
              <a:t>çıkmamıştır</a:t>
            </a:r>
            <a:r>
              <a:rPr lang="tr-TR" sz="2400" dirty="0" smtClean="0"/>
              <a:t> </a:t>
            </a:r>
            <a:r>
              <a:rPr lang="tr-TR" sz="2400" dirty="0"/>
              <a:t>(</a:t>
            </a:r>
            <a:r>
              <a:rPr lang="tr-TR" sz="2400" dirty="0" err="1"/>
              <a:t>Merğînânî</a:t>
            </a:r>
            <a:r>
              <a:rPr lang="tr-TR" sz="2400" dirty="0"/>
              <a:t>, el-</a:t>
            </a:r>
            <a:r>
              <a:rPr lang="tr-TR" sz="2400" dirty="0" err="1"/>
              <a:t>Hidâye</a:t>
            </a:r>
            <a:r>
              <a:rPr lang="tr-TR" sz="2400" dirty="0"/>
              <a:t>, l, 33; </a:t>
            </a:r>
            <a:r>
              <a:rPr lang="tr-TR" sz="2400" dirty="0" err="1"/>
              <a:t>Kâsânî</a:t>
            </a:r>
            <a:r>
              <a:rPr lang="tr-TR" sz="2400" dirty="0"/>
              <a:t>, </a:t>
            </a:r>
            <a:r>
              <a:rPr lang="tr-TR" sz="2400" dirty="0" err="1" smtClean="0"/>
              <a:t>Bedâiü’s-Sanâi</a:t>
            </a:r>
            <a:r>
              <a:rPr lang="tr-TR" sz="2400" dirty="0"/>
              <a:t>, l, 241).  </a:t>
            </a:r>
            <a:r>
              <a:rPr lang="tr-TR" dirty="0"/>
              <a:t>Maliki mezhebine göre özürlünün abdesti, vaktin girmesi veya çıkmasıyla bozulmaz; abdesti bozan </a:t>
            </a:r>
            <a:r>
              <a:rPr lang="tr-TR" dirty="0" smtClean="0"/>
              <a:t>başka </a:t>
            </a:r>
            <a:r>
              <a:rPr lang="tr-TR" dirty="0"/>
              <a:t>bir halin meydana gelmesiyle bozulur </a:t>
            </a:r>
            <a:r>
              <a:rPr lang="tr-TR" sz="2400" dirty="0" smtClean="0"/>
              <a:t>(</a:t>
            </a:r>
            <a:r>
              <a:rPr lang="tr-TR" sz="2400" dirty="0" err="1" smtClean="0"/>
              <a:t>İbn</a:t>
            </a:r>
            <a:r>
              <a:rPr lang="tr-TR" sz="2400" dirty="0" smtClean="0"/>
              <a:t> </a:t>
            </a:r>
            <a:r>
              <a:rPr lang="tr-TR" sz="2400" dirty="0" err="1" smtClean="0"/>
              <a:t>Rüşd</a:t>
            </a:r>
            <a:r>
              <a:rPr lang="tr-TR" sz="2400" dirty="0"/>
              <a:t>, </a:t>
            </a:r>
            <a:r>
              <a:rPr lang="tr-TR" sz="2400" dirty="0" err="1" smtClean="0"/>
              <a:t>Bidâyetü’lmüctehid</a:t>
            </a:r>
            <a:r>
              <a:rPr lang="tr-TR" sz="2400" dirty="0"/>
              <a:t>, l, 47). </a:t>
            </a:r>
          </a:p>
        </p:txBody>
      </p:sp>
    </p:spTree>
    <p:extLst>
      <p:ext uri="{BB962C8B-B14F-4D97-AF65-F5344CB8AC3E}">
        <p14:creationId xmlns:p14="http://schemas.microsoft.com/office/powerpoint/2010/main" val="2451234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600" b="1" dirty="0">
                <a:solidFill>
                  <a:srgbClr val="FF0000"/>
                </a:solidFill>
                <a:latin typeface="+mn-lt"/>
              </a:rPr>
              <a:t>Abdest ve teyemmüme güç yetiremeyen </a:t>
            </a:r>
            <a:r>
              <a:rPr lang="tr-TR" sz="3600" b="1" dirty="0" smtClean="0">
                <a:solidFill>
                  <a:srgbClr val="FF0000"/>
                </a:solidFill>
                <a:latin typeface="+mn-lt"/>
              </a:rPr>
              <a:t>kişi </a:t>
            </a:r>
            <a:r>
              <a:rPr lang="tr-TR" sz="3600" b="1" dirty="0">
                <a:solidFill>
                  <a:srgbClr val="FF0000"/>
                </a:solidFill>
                <a:latin typeface="+mn-lt"/>
              </a:rPr>
              <a:t>nasıl namaz kılar?</a:t>
            </a:r>
          </a:p>
        </p:txBody>
      </p:sp>
      <p:sp>
        <p:nvSpPr>
          <p:cNvPr id="3" name="İçerik Yer Tutucusu 2"/>
          <p:cNvSpPr>
            <a:spLocks noGrp="1"/>
          </p:cNvSpPr>
          <p:nvPr>
            <p:ph idx="1"/>
          </p:nvPr>
        </p:nvSpPr>
        <p:spPr>
          <a:xfrm>
            <a:off x="628650" y="1825625"/>
            <a:ext cx="7886700" cy="4705804"/>
          </a:xfrm>
        </p:spPr>
        <p:txBody>
          <a:bodyPr>
            <a:normAutofit fontScale="85000" lnSpcReduction="10000"/>
          </a:bodyPr>
          <a:lstStyle/>
          <a:p>
            <a:pPr marL="0" indent="0" algn="just">
              <a:buNone/>
            </a:pPr>
            <a:r>
              <a:rPr lang="tr-TR" dirty="0"/>
              <a:t>A</a:t>
            </a:r>
            <a:r>
              <a:rPr lang="tr-TR" dirty="0" smtClean="0"/>
              <a:t>bdest </a:t>
            </a:r>
            <a:r>
              <a:rPr lang="tr-TR" dirty="0"/>
              <a:t>almaya gücü yetmeyen ve kendisine yardım edecek kimsesi de olmayan </a:t>
            </a:r>
            <a:r>
              <a:rPr lang="tr-TR" dirty="0" smtClean="0"/>
              <a:t>kişi, teyemmüm ederek namazlarını kılar.  </a:t>
            </a:r>
            <a:endParaRPr lang="tr-TR" dirty="0"/>
          </a:p>
          <a:p>
            <a:pPr marL="0" indent="0" algn="just">
              <a:buNone/>
            </a:pPr>
            <a:r>
              <a:rPr lang="tr-TR" dirty="0"/>
              <a:t>Ancak kolları ve ayakları sağlam olduğu halde, </a:t>
            </a:r>
            <a:r>
              <a:rPr lang="tr-TR" dirty="0" err="1"/>
              <a:t>necis</a:t>
            </a:r>
            <a:r>
              <a:rPr lang="tr-TR" dirty="0"/>
              <a:t> bir mekânda </a:t>
            </a:r>
            <a:r>
              <a:rPr lang="tr-TR" dirty="0" err="1"/>
              <a:t>haps</a:t>
            </a:r>
            <a:r>
              <a:rPr lang="tr-TR" dirty="0"/>
              <a:t> olup, temiz su ve temiz toprak kullanmaktan aciz olan veya ağır hasta olan </a:t>
            </a:r>
            <a:r>
              <a:rPr lang="tr-TR" dirty="0" smtClean="0"/>
              <a:t>kişi</a:t>
            </a:r>
            <a:r>
              <a:rPr lang="tr-TR" dirty="0"/>
              <a:t>, kendi </a:t>
            </a:r>
            <a:r>
              <a:rPr lang="tr-TR" dirty="0" smtClean="0"/>
              <a:t>başına </a:t>
            </a:r>
            <a:r>
              <a:rPr lang="tr-TR" dirty="0"/>
              <a:t>abdest alıp teyemmüm edemediği gibi bu konuda kendisine yardım edecek birini de bulamıyorsa Ebu </a:t>
            </a:r>
            <a:r>
              <a:rPr lang="tr-TR" dirty="0" smtClean="0"/>
              <a:t>Hanife’ye </a:t>
            </a:r>
            <a:r>
              <a:rPr lang="tr-TR" dirty="0"/>
              <a:t>göre namazlarını kılmaz. Bu </a:t>
            </a:r>
            <a:r>
              <a:rPr lang="tr-TR" dirty="0" smtClean="0"/>
              <a:t>kişi </a:t>
            </a:r>
            <a:r>
              <a:rPr lang="tr-TR" dirty="0"/>
              <a:t>daha sonra imkân bulduğunda veya </a:t>
            </a:r>
            <a:r>
              <a:rPr lang="tr-TR" dirty="0" smtClean="0"/>
              <a:t>iyileştiğinde </a:t>
            </a:r>
            <a:r>
              <a:rPr lang="tr-TR" dirty="0"/>
              <a:t>kılamadığı namazları kaza eder. </a:t>
            </a:r>
            <a:endParaRPr lang="tr-TR" dirty="0" smtClean="0"/>
          </a:p>
          <a:p>
            <a:pPr marL="0" indent="0" algn="just">
              <a:buNone/>
            </a:pPr>
            <a:r>
              <a:rPr lang="tr-TR" dirty="0" smtClean="0"/>
              <a:t>İmam </a:t>
            </a:r>
            <a:r>
              <a:rPr lang="tr-TR" dirty="0"/>
              <a:t>Muhammed ve Ebu </a:t>
            </a:r>
            <a:r>
              <a:rPr lang="tr-TR" dirty="0" smtClean="0"/>
              <a:t>Yusuf’a </a:t>
            </a:r>
            <a:r>
              <a:rPr lang="tr-TR" dirty="0"/>
              <a:t>göre ise bu durumda olan </a:t>
            </a:r>
            <a:r>
              <a:rPr lang="tr-TR" dirty="0" smtClean="0"/>
              <a:t>kişi</a:t>
            </a:r>
            <a:r>
              <a:rPr lang="tr-TR" dirty="0"/>
              <a:t>; abdestli olmasa bile, yapabiliyorsa vakte hürmeten namaz kılanların hareketlerini yapar, </a:t>
            </a:r>
            <a:r>
              <a:rPr lang="tr-TR" dirty="0" smtClean="0"/>
              <a:t>iyileştiğinde </a:t>
            </a:r>
            <a:r>
              <a:rPr lang="tr-TR" dirty="0"/>
              <a:t>de yine namazlarını kaza eder. Ebu </a:t>
            </a:r>
            <a:r>
              <a:rPr lang="tr-TR" dirty="0" smtClean="0"/>
              <a:t>Hanife’nin </a:t>
            </a:r>
            <a:r>
              <a:rPr lang="tr-TR" dirty="0"/>
              <a:t>bu </a:t>
            </a:r>
            <a:r>
              <a:rPr lang="tr-TR" dirty="0" smtClean="0"/>
              <a:t>görüşe </a:t>
            </a:r>
            <a:r>
              <a:rPr lang="tr-TR" dirty="0"/>
              <a:t>döndüğü rivayet edilmektedir. </a:t>
            </a:r>
            <a:r>
              <a:rPr lang="tr-TR" dirty="0" err="1"/>
              <a:t>Fetvâ</a:t>
            </a:r>
            <a:r>
              <a:rPr lang="tr-TR" dirty="0"/>
              <a:t> bu </a:t>
            </a:r>
            <a:r>
              <a:rPr lang="tr-TR" dirty="0" smtClean="0"/>
              <a:t>görüşe </a:t>
            </a:r>
            <a:r>
              <a:rPr lang="tr-TR" dirty="0"/>
              <a:t>göredir </a:t>
            </a:r>
            <a:r>
              <a:rPr lang="tr-TR" sz="2400" dirty="0"/>
              <a:t>(</a:t>
            </a:r>
            <a:r>
              <a:rPr lang="tr-TR" sz="2400" dirty="0" err="1"/>
              <a:t>Haskefî</a:t>
            </a:r>
            <a:r>
              <a:rPr lang="tr-TR" sz="2400" dirty="0"/>
              <a:t>, </a:t>
            </a:r>
            <a:r>
              <a:rPr lang="tr-TR" sz="2400" dirty="0" err="1" smtClean="0"/>
              <a:t>ed</a:t>
            </a:r>
            <a:r>
              <a:rPr lang="tr-TR" sz="2400" dirty="0" smtClean="0"/>
              <a:t>-</a:t>
            </a:r>
            <a:r>
              <a:rPr lang="tr-TR" sz="2400" dirty="0" err="1" smtClean="0"/>
              <a:t>Dürri’l</a:t>
            </a:r>
            <a:r>
              <a:rPr lang="tr-TR" sz="2400" dirty="0" smtClean="0"/>
              <a:t>-Muhtar</a:t>
            </a:r>
            <a:r>
              <a:rPr lang="tr-TR" sz="2400" dirty="0"/>
              <a:t>, “</a:t>
            </a:r>
            <a:r>
              <a:rPr lang="tr-TR" sz="2400" dirty="0" err="1" smtClean="0"/>
              <a:t>Reddü’l</a:t>
            </a:r>
            <a:r>
              <a:rPr lang="tr-TR" sz="2400" dirty="0" smtClean="0"/>
              <a:t>-Muhtar </a:t>
            </a:r>
            <a:r>
              <a:rPr lang="tr-TR" sz="2400" dirty="0"/>
              <a:t>ile birlikte”, Mısır, 1966, I, 252-253). </a:t>
            </a:r>
          </a:p>
        </p:txBody>
      </p:sp>
    </p:spTree>
    <p:extLst>
      <p:ext uri="{BB962C8B-B14F-4D97-AF65-F5344CB8AC3E}">
        <p14:creationId xmlns:p14="http://schemas.microsoft.com/office/powerpoint/2010/main" val="1536355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7"/>
            <a:ext cx="7886700" cy="48112"/>
          </a:xfrm>
        </p:spPr>
        <p:txBody>
          <a:bodyPr>
            <a:normAutofit fontScale="90000"/>
          </a:bodyPr>
          <a:lstStyle/>
          <a:p>
            <a:endParaRPr lang="tr-TR"/>
          </a:p>
        </p:txBody>
      </p:sp>
      <p:sp>
        <p:nvSpPr>
          <p:cNvPr id="3" name="İçerik Yer Tutucusu 2"/>
          <p:cNvSpPr>
            <a:spLocks noGrp="1"/>
          </p:cNvSpPr>
          <p:nvPr>
            <p:ph idx="1"/>
          </p:nvPr>
        </p:nvSpPr>
        <p:spPr>
          <a:xfrm>
            <a:off x="628650" y="1283677"/>
            <a:ext cx="7886700" cy="4893286"/>
          </a:xfrm>
        </p:spPr>
        <p:txBody>
          <a:bodyPr/>
          <a:lstStyle/>
          <a:p>
            <a:pPr marL="0" indent="0" algn="ctr">
              <a:buNone/>
            </a:pPr>
            <a:r>
              <a:rPr lang="tr-TR" dirty="0" smtClean="0"/>
              <a:t>«Gerçek </a:t>
            </a:r>
            <a:r>
              <a:rPr lang="tr-TR" dirty="0"/>
              <a:t>hükümdar olan Allah yücedir. Sana </a:t>
            </a:r>
            <a:r>
              <a:rPr lang="tr-TR" dirty="0" err="1"/>
              <a:t>vahyedilmesi</a:t>
            </a:r>
            <a:r>
              <a:rPr lang="tr-TR" dirty="0"/>
              <a:t> tamamlanmadan önce Kur’an’ı okumakta acele etme. “Rabbim! İlmimi arttır” de</a:t>
            </a:r>
            <a:r>
              <a:rPr lang="tr-TR" dirty="0" smtClean="0"/>
              <a:t>.» (Taha, 114)</a:t>
            </a:r>
          </a:p>
          <a:p>
            <a:pPr marL="0" indent="0" algn="ctr">
              <a:buNone/>
            </a:pPr>
            <a:endParaRPr lang="tr-TR" dirty="0"/>
          </a:p>
          <a:p>
            <a:pPr marL="0" indent="0" algn="ctr">
              <a:buNone/>
            </a:pPr>
            <a:r>
              <a:rPr lang="tr-TR" dirty="0" err="1" smtClean="0"/>
              <a:t>İbn</a:t>
            </a:r>
            <a:r>
              <a:rPr lang="tr-TR" dirty="0" smtClean="0"/>
              <a:t> Abbas’ın naklettiğine göre, </a:t>
            </a:r>
            <a:r>
              <a:rPr lang="tr-TR" dirty="0" err="1" smtClean="0"/>
              <a:t>Resulullah</a:t>
            </a:r>
            <a:r>
              <a:rPr lang="tr-TR" dirty="0" smtClean="0"/>
              <a:t> (sav) şöyle buyurmuştur: «Allah her kimin iyiliğini dilerse, onu dinde fakih kılar (dinin inceliklerini anlama konusunda ona kabiliyet verir).»</a:t>
            </a:r>
          </a:p>
          <a:p>
            <a:pPr marL="0" indent="0" algn="ctr">
              <a:buNone/>
            </a:pPr>
            <a:r>
              <a:rPr lang="tr-TR" dirty="0" smtClean="0"/>
              <a:t>(T2645 </a:t>
            </a:r>
            <a:r>
              <a:rPr lang="tr-TR" dirty="0" err="1" smtClean="0"/>
              <a:t>Tirmizi</a:t>
            </a:r>
            <a:r>
              <a:rPr lang="tr-TR" dirty="0" smtClean="0"/>
              <a:t>, İlim, 1)</a:t>
            </a:r>
            <a:endParaRPr lang="tr-TR" dirty="0"/>
          </a:p>
          <a:p>
            <a:pPr marL="0" indent="0" algn="ctr">
              <a:buNone/>
            </a:pPr>
            <a:endParaRPr lang="tr-TR" dirty="0" smtClean="0"/>
          </a:p>
          <a:p>
            <a:pPr marL="0" indent="0">
              <a:buNone/>
            </a:pPr>
            <a:endParaRPr lang="tr-TR" dirty="0"/>
          </a:p>
        </p:txBody>
      </p:sp>
    </p:spTree>
    <p:extLst>
      <p:ext uri="{BB962C8B-B14F-4D97-AF65-F5344CB8AC3E}">
        <p14:creationId xmlns:p14="http://schemas.microsoft.com/office/powerpoint/2010/main" val="15443694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latin typeface="+mn-lt"/>
              </a:rPr>
              <a:t>Kalın bağırsak ameliyatından dolayı abdestini tutamayan kimse ne yapar? </a:t>
            </a:r>
          </a:p>
        </p:txBody>
      </p:sp>
      <p:sp>
        <p:nvSpPr>
          <p:cNvPr id="3" name="İçerik Yer Tutucusu 2"/>
          <p:cNvSpPr>
            <a:spLocks noGrp="1"/>
          </p:cNvSpPr>
          <p:nvPr>
            <p:ph idx="1"/>
          </p:nvPr>
        </p:nvSpPr>
        <p:spPr>
          <a:xfrm>
            <a:off x="628650" y="1690690"/>
            <a:ext cx="7886700" cy="4877164"/>
          </a:xfrm>
        </p:spPr>
        <p:txBody>
          <a:bodyPr>
            <a:normAutofit fontScale="92500"/>
          </a:bodyPr>
          <a:lstStyle/>
          <a:p>
            <a:pPr marL="0" indent="0" algn="just">
              <a:buNone/>
            </a:pPr>
            <a:r>
              <a:rPr lang="tr-TR" sz="2600" dirty="0"/>
              <a:t>Özürlü kimsenin </a:t>
            </a:r>
            <a:r>
              <a:rPr lang="tr-TR" sz="2600" dirty="0" smtClean="0"/>
              <a:t>çamaşırına </a:t>
            </a:r>
            <a:r>
              <a:rPr lang="tr-TR" sz="2600" dirty="0"/>
              <a:t>özür yerinden çıkarak </a:t>
            </a:r>
            <a:r>
              <a:rPr lang="tr-TR" sz="2600" dirty="0" smtClean="0"/>
              <a:t>bulaşan </a:t>
            </a:r>
            <a:r>
              <a:rPr lang="tr-TR" sz="2600" dirty="0"/>
              <a:t>kan, irin, idrar, </a:t>
            </a:r>
            <a:r>
              <a:rPr lang="tr-TR" sz="2600" dirty="0" smtClean="0"/>
              <a:t>dışkı</a:t>
            </a:r>
            <a:r>
              <a:rPr lang="tr-TR" sz="2600" dirty="0"/>
              <a:t>, cerahat gibi </a:t>
            </a:r>
            <a:r>
              <a:rPr lang="tr-TR" sz="2600" dirty="0" smtClean="0"/>
              <a:t>şeyler </a:t>
            </a:r>
            <a:r>
              <a:rPr lang="tr-TR" sz="2600" dirty="0"/>
              <a:t>özrü devam ettiği müddetçe namaza engel değildir. Özür hali devam ettiği için bundan kaçınılması mümkün değildir. Ancak bunlar elbisesine tekrar </a:t>
            </a:r>
            <a:r>
              <a:rPr lang="tr-TR" sz="2600" dirty="0" smtClean="0"/>
              <a:t>bulaşmayacaksa</a:t>
            </a:r>
            <a:r>
              <a:rPr lang="tr-TR" sz="2600" dirty="0"/>
              <a:t>, temizlenmesi gerekir</a:t>
            </a:r>
            <a:r>
              <a:rPr lang="tr-TR" sz="2400" dirty="0"/>
              <a:t> </a:t>
            </a:r>
            <a:r>
              <a:rPr lang="tr-TR" sz="2200" dirty="0" smtClean="0"/>
              <a:t>(</a:t>
            </a:r>
            <a:r>
              <a:rPr lang="tr-TR" sz="2200" dirty="0" err="1" smtClean="0"/>
              <a:t>İbn</a:t>
            </a:r>
            <a:r>
              <a:rPr lang="tr-TR" sz="2200" dirty="0" smtClean="0"/>
              <a:t> </a:t>
            </a:r>
            <a:r>
              <a:rPr lang="tr-TR" sz="2200" dirty="0" err="1"/>
              <a:t>Âbidîn</a:t>
            </a:r>
            <a:r>
              <a:rPr lang="tr-TR" sz="2200" dirty="0"/>
              <a:t>, </a:t>
            </a:r>
            <a:r>
              <a:rPr lang="tr-TR" sz="2200" dirty="0" err="1" smtClean="0"/>
              <a:t>Reddü’l</a:t>
            </a:r>
            <a:r>
              <a:rPr lang="tr-TR" sz="2200" dirty="0" smtClean="0"/>
              <a:t>-muhtar</a:t>
            </a:r>
            <a:r>
              <a:rPr lang="tr-TR" sz="2200" dirty="0"/>
              <a:t>, l, 139, 281, 283; </a:t>
            </a:r>
            <a:r>
              <a:rPr lang="tr-TR" sz="2200" dirty="0" err="1"/>
              <a:t>Zuhaylî</a:t>
            </a:r>
            <a:r>
              <a:rPr lang="tr-TR" sz="2200" dirty="0"/>
              <a:t>, </a:t>
            </a:r>
            <a:r>
              <a:rPr lang="tr-TR" sz="2200" dirty="0" smtClean="0"/>
              <a:t>el-</a:t>
            </a:r>
            <a:r>
              <a:rPr lang="tr-TR" sz="2200" dirty="0" err="1" smtClean="0"/>
              <a:t>Fıkhu’l</a:t>
            </a:r>
            <a:r>
              <a:rPr lang="tr-TR" sz="2200" dirty="0" smtClean="0"/>
              <a:t> İslâmî</a:t>
            </a:r>
            <a:r>
              <a:rPr lang="tr-TR" sz="2200" dirty="0"/>
              <a:t>, l, 288). </a:t>
            </a:r>
            <a:endParaRPr lang="tr-TR" sz="2200" dirty="0" smtClean="0"/>
          </a:p>
          <a:p>
            <a:pPr marL="0" indent="0" algn="just">
              <a:buNone/>
            </a:pPr>
            <a:r>
              <a:rPr lang="tr-TR" sz="2600" dirty="0" smtClean="0"/>
              <a:t>Kalın </a:t>
            </a:r>
            <a:r>
              <a:rPr lang="tr-TR" sz="2600" dirty="0"/>
              <a:t>bağırsak ameliyatı olup da sürekli </a:t>
            </a:r>
            <a:r>
              <a:rPr lang="tr-TR" sz="2600" dirty="0" smtClean="0"/>
              <a:t>dışkı </a:t>
            </a:r>
            <a:r>
              <a:rPr lang="tr-TR" sz="2600" dirty="0"/>
              <a:t>çıkaran ya da bir namaz vakti hiç kesilmeden </a:t>
            </a:r>
            <a:r>
              <a:rPr lang="tr-TR" sz="2600" dirty="0" smtClean="0"/>
              <a:t>dışkı </a:t>
            </a:r>
            <a:r>
              <a:rPr lang="tr-TR" sz="2600" dirty="0"/>
              <a:t>çıkarıp, sonra da her namaz vakti bu özrü en az bir kez tekrarlanan </a:t>
            </a:r>
            <a:r>
              <a:rPr lang="tr-TR" sz="2600" dirty="0" smtClean="0"/>
              <a:t>kişi </a:t>
            </a:r>
            <a:r>
              <a:rPr lang="tr-TR" sz="2600" dirty="0"/>
              <a:t>özür sahibi sayılır.  </a:t>
            </a:r>
          </a:p>
          <a:p>
            <a:pPr marL="0" indent="0" algn="just">
              <a:buNone/>
            </a:pPr>
            <a:r>
              <a:rPr lang="tr-TR" sz="2600" dirty="0"/>
              <a:t>Bu durumda olan </a:t>
            </a:r>
            <a:r>
              <a:rPr lang="tr-TR" sz="2600" dirty="0" smtClean="0"/>
              <a:t>kişinin dışkısı</a:t>
            </a:r>
            <a:r>
              <a:rPr lang="tr-TR" sz="2600" dirty="0"/>
              <a:t>, üzerinde bulunan bir torbada toplanıyorsa; bu torbayı çıkarıp </a:t>
            </a:r>
            <a:r>
              <a:rPr lang="tr-TR" sz="2600" dirty="0" smtClean="0"/>
              <a:t>boşaltmakta </a:t>
            </a:r>
            <a:r>
              <a:rPr lang="tr-TR" sz="2600" dirty="0"/>
              <a:t>önemli bir zorluk yoksa </a:t>
            </a:r>
            <a:r>
              <a:rPr lang="tr-TR" sz="2600" dirty="0" smtClean="0"/>
              <a:t>boşaltır</a:t>
            </a:r>
            <a:r>
              <a:rPr lang="tr-TR" sz="2600" dirty="0"/>
              <a:t>. </a:t>
            </a:r>
            <a:r>
              <a:rPr lang="tr-TR" sz="2600" dirty="0" smtClean="0"/>
              <a:t>Boşaltması </a:t>
            </a:r>
            <a:r>
              <a:rPr lang="tr-TR" sz="2600" dirty="0"/>
              <a:t>ciddi anlamda sıkıntı veriyorsa, bu torba vücudunun bir parçası gibi </a:t>
            </a:r>
            <a:r>
              <a:rPr lang="tr-TR" sz="2600" dirty="0" smtClean="0"/>
              <a:t>düşünülebilir</a:t>
            </a:r>
            <a:r>
              <a:rPr lang="tr-TR" sz="2600" dirty="0"/>
              <a:t>.  </a:t>
            </a:r>
          </a:p>
          <a:p>
            <a:pPr marL="0" indent="0" algn="just">
              <a:buNone/>
            </a:pPr>
            <a:endParaRPr lang="tr-TR" sz="2600" dirty="0"/>
          </a:p>
        </p:txBody>
      </p:sp>
    </p:spTree>
    <p:extLst>
      <p:ext uri="{BB962C8B-B14F-4D97-AF65-F5344CB8AC3E}">
        <p14:creationId xmlns:p14="http://schemas.microsoft.com/office/powerpoint/2010/main" val="3240194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600" b="1" dirty="0" err="1" smtClean="0">
                <a:solidFill>
                  <a:srgbClr val="FF0000"/>
                </a:solidFill>
                <a:latin typeface="+mn-lt"/>
              </a:rPr>
              <a:t>Stoma</a:t>
            </a:r>
            <a:r>
              <a:rPr lang="tr-TR" sz="3600" b="1" dirty="0" smtClean="0">
                <a:solidFill>
                  <a:srgbClr val="FF0000"/>
                </a:solidFill>
                <a:latin typeface="+mn-lt"/>
              </a:rPr>
              <a:t> ne demektir, </a:t>
            </a:r>
            <a:r>
              <a:rPr lang="tr-TR" sz="3600" b="1" dirty="0" err="1" smtClean="0">
                <a:solidFill>
                  <a:srgbClr val="FF0000"/>
                </a:solidFill>
                <a:latin typeface="+mn-lt"/>
              </a:rPr>
              <a:t>stomalı</a:t>
            </a:r>
            <a:r>
              <a:rPr lang="tr-TR" sz="3600" b="1" dirty="0" smtClean="0">
                <a:solidFill>
                  <a:srgbClr val="FF0000"/>
                </a:solidFill>
                <a:latin typeface="+mn-lt"/>
              </a:rPr>
              <a:t> bireyler dinen özür sahibi olan kimselerin hükmüne girer mi?</a:t>
            </a:r>
            <a:endParaRPr lang="tr-TR" sz="3600" b="1" dirty="0">
              <a:solidFill>
                <a:srgbClr val="FF0000"/>
              </a:solidFill>
              <a:latin typeface="+mn-lt"/>
            </a:endParaRPr>
          </a:p>
        </p:txBody>
      </p:sp>
      <p:sp>
        <p:nvSpPr>
          <p:cNvPr id="3" name="İçerik Yer Tutucusu 2"/>
          <p:cNvSpPr>
            <a:spLocks noGrp="1"/>
          </p:cNvSpPr>
          <p:nvPr>
            <p:ph idx="1"/>
          </p:nvPr>
        </p:nvSpPr>
        <p:spPr>
          <a:xfrm>
            <a:off x="628649" y="1825625"/>
            <a:ext cx="8154865" cy="4838944"/>
          </a:xfrm>
        </p:spPr>
        <p:txBody>
          <a:bodyPr>
            <a:normAutofit fontScale="85000" lnSpcReduction="20000"/>
          </a:bodyPr>
          <a:lstStyle/>
          <a:p>
            <a:pPr marL="0" indent="0" algn="just">
              <a:buNone/>
            </a:pPr>
            <a:r>
              <a:rPr lang="tr-TR" dirty="0" err="1" smtClean="0"/>
              <a:t>Stoma</a:t>
            </a:r>
            <a:r>
              <a:rPr lang="tr-TR" dirty="0" smtClean="0"/>
              <a:t>/</a:t>
            </a:r>
            <a:r>
              <a:rPr lang="tr-TR" dirty="0" err="1" smtClean="0"/>
              <a:t>Ostomi</a:t>
            </a:r>
            <a:r>
              <a:rPr lang="tr-TR" dirty="0" smtClean="0"/>
              <a:t>, ince bağırsak, kalın bağırsak, idrar kesesi gibi bir iç organın geçici veya daimi olarak karın cildine </a:t>
            </a:r>
            <a:r>
              <a:rPr lang="tr-TR" dirty="0" err="1" smtClean="0"/>
              <a:t>ağızlaştırılması</a:t>
            </a:r>
            <a:r>
              <a:rPr lang="tr-TR" dirty="0" smtClean="0"/>
              <a:t> amacıyla yapılan cerrahi işlemdir. Bu işlemin yapıldığı hastalara </a:t>
            </a:r>
            <a:r>
              <a:rPr lang="tr-TR" dirty="0" err="1" smtClean="0"/>
              <a:t>stomalı</a:t>
            </a:r>
            <a:r>
              <a:rPr lang="tr-TR" dirty="0" smtClean="0"/>
              <a:t> hastalar veya </a:t>
            </a:r>
            <a:r>
              <a:rPr lang="tr-TR" dirty="0" err="1" smtClean="0"/>
              <a:t>ostomi</a:t>
            </a:r>
            <a:r>
              <a:rPr lang="tr-TR" dirty="0" smtClean="0"/>
              <a:t> hastaları denir. </a:t>
            </a:r>
            <a:r>
              <a:rPr lang="tr-TR" dirty="0" err="1" smtClean="0"/>
              <a:t>Stomalı</a:t>
            </a:r>
            <a:r>
              <a:rPr lang="tr-TR" dirty="0" smtClean="0"/>
              <a:t> hastaların vücuduna takılan, idrar veya dışkının biriktiği torbadır.</a:t>
            </a:r>
          </a:p>
          <a:p>
            <a:pPr marL="0" indent="0" algn="just">
              <a:buNone/>
            </a:pPr>
            <a:r>
              <a:rPr lang="tr-TR" dirty="0" smtClean="0"/>
              <a:t>Kendisinden devamlı idrar veya dışkı geldiği için </a:t>
            </a:r>
            <a:r>
              <a:rPr lang="tr-TR" dirty="0" err="1" smtClean="0"/>
              <a:t>stoma</a:t>
            </a:r>
            <a:r>
              <a:rPr lang="tr-TR" dirty="0" smtClean="0"/>
              <a:t> torbası kullanmak zorunda olan hastalar, dini açıdan özür sahibi konumundadırlar. </a:t>
            </a:r>
            <a:r>
              <a:rPr lang="tr-TR" dirty="0" err="1" smtClean="0"/>
              <a:t>Stomalı</a:t>
            </a:r>
            <a:r>
              <a:rPr lang="tr-TR" dirty="0" smtClean="0"/>
              <a:t> bireyler özür sahiplerine tanınan kolaylıklardan istifade ederler. Bununla birlikte abdest almakta ciddi anlamda zorlanan hastalar, Maliki mezhebinin özürlünün abdestiyle ilgili hükmüyle de amel edebilirler. Maliki mezhebinin </a:t>
            </a:r>
            <a:r>
              <a:rPr lang="tr-TR" dirty="0"/>
              <a:t>b</a:t>
            </a:r>
            <a:r>
              <a:rPr lang="tr-TR" dirty="0" smtClean="0"/>
              <a:t>u görüşüne göre, «Özür sahibinin abdesti, vakitlerin girip çıkmasıyla değil, özrü dışında abdesti bozan başka bir şeyin meydana gelmesiyle bozulur.» </a:t>
            </a:r>
            <a:r>
              <a:rPr lang="tr-TR" sz="2400" dirty="0" smtClean="0"/>
              <a:t>(</a:t>
            </a:r>
            <a:r>
              <a:rPr lang="tr-TR" sz="2400" dirty="0" err="1" smtClean="0"/>
              <a:t>Stomalı</a:t>
            </a:r>
            <a:r>
              <a:rPr lang="tr-TR" sz="2400" dirty="0" smtClean="0"/>
              <a:t> Hastalar İle İlgili Sıkça Sorulan Sorular, DİB yy.)</a:t>
            </a:r>
          </a:p>
          <a:p>
            <a:pPr marL="0" indent="0" algn="just">
              <a:buNone/>
            </a:pPr>
            <a:r>
              <a:rPr lang="tr-TR" sz="2400" dirty="0" smtClean="0"/>
              <a:t> </a:t>
            </a:r>
            <a:endParaRPr lang="tr-TR" sz="2400" dirty="0"/>
          </a:p>
          <a:p>
            <a:pPr marL="0" indent="0" algn="just">
              <a:buNone/>
            </a:pPr>
            <a:endParaRPr lang="tr-TR" sz="2400" dirty="0"/>
          </a:p>
        </p:txBody>
      </p:sp>
    </p:spTree>
    <p:extLst>
      <p:ext uri="{BB962C8B-B14F-4D97-AF65-F5344CB8AC3E}">
        <p14:creationId xmlns:p14="http://schemas.microsoft.com/office/powerpoint/2010/main" val="3767863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600200"/>
            <a:ext cx="7886700" cy="90489"/>
          </a:xfrm>
        </p:spPr>
        <p:txBody>
          <a:bodyPr>
            <a:noAutofit/>
          </a:bodyPr>
          <a:lstStyle/>
          <a:p>
            <a:pPr algn="ctr"/>
            <a:r>
              <a:rPr lang="tr-TR" sz="3600" b="1" dirty="0" err="1" smtClean="0">
                <a:solidFill>
                  <a:srgbClr val="FF0000"/>
                </a:solidFill>
                <a:latin typeface="+mn-lt"/>
              </a:rPr>
              <a:t>Stomalı</a:t>
            </a:r>
            <a:r>
              <a:rPr lang="tr-TR" sz="3600" b="1" dirty="0" smtClean="0">
                <a:solidFill>
                  <a:srgbClr val="FF0000"/>
                </a:solidFill>
                <a:latin typeface="+mn-lt"/>
              </a:rPr>
              <a:t> hastalara devlet, her gün için </a:t>
            </a:r>
            <a:r>
              <a:rPr lang="tr-TR" sz="3600" b="1" dirty="0" err="1" smtClean="0">
                <a:solidFill>
                  <a:srgbClr val="FF0000"/>
                </a:solidFill>
                <a:latin typeface="+mn-lt"/>
              </a:rPr>
              <a:t>stoma</a:t>
            </a:r>
            <a:r>
              <a:rPr lang="tr-TR" sz="3600" b="1" dirty="0" smtClean="0">
                <a:solidFill>
                  <a:srgbClr val="FF0000"/>
                </a:solidFill>
                <a:latin typeface="+mn-lt"/>
              </a:rPr>
              <a:t> torbası vermektedir. Her gün bu torbayı değiştirmeyen kişiler için bir sorumluluk var mıdır?</a:t>
            </a:r>
            <a:endParaRPr lang="tr-TR" sz="3600" b="1" dirty="0">
              <a:solidFill>
                <a:srgbClr val="FF0000"/>
              </a:solidFill>
              <a:latin typeface="+mn-lt"/>
            </a:endParaRPr>
          </a:p>
        </p:txBody>
      </p:sp>
      <p:sp>
        <p:nvSpPr>
          <p:cNvPr id="3" name="İçerik Yer Tutucusu 2"/>
          <p:cNvSpPr>
            <a:spLocks noGrp="1"/>
          </p:cNvSpPr>
          <p:nvPr>
            <p:ph idx="1"/>
          </p:nvPr>
        </p:nvSpPr>
        <p:spPr>
          <a:xfrm>
            <a:off x="628650" y="2233245"/>
            <a:ext cx="7886700" cy="3943717"/>
          </a:xfrm>
        </p:spPr>
        <p:txBody>
          <a:bodyPr>
            <a:normAutofit fontScale="92500" lnSpcReduction="10000"/>
          </a:bodyPr>
          <a:lstStyle/>
          <a:p>
            <a:pPr marL="0" indent="0" algn="just">
              <a:buNone/>
            </a:pPr>
            <a:endParaRPr lang="tr-TR" sz="2400" dirty="0" smtClean="0"/>
          </a:p>
          <a:p>
            <a:pPr marL="0" indent="0" algn="just">
              <a:buNone/>
            </a:pPr>
            <a:endParaRPr lang="tr-TR" sz="2400" dirty="0" smtClean="0"/>
          </a:p>
          <a:p>
            <a:pPr marL="0" indent="0" algn="just">
              <a:buNone/>
            </a:pPr>
            <a:r>
              <a:rPr lang="tr-TR" sz="2600" dirty="0" err="1" smtClean="0"/>
              <a:t>Stomalı</a:t>
            </a:r>
            <a:r>
              <a:rPr lang="tr-TR" sz="2600" dirty="0" smtClean="0"/>
              <a:t> bireylerin kullandıkları torbaları günlük değiştirmeleri tavsiye edilmektedir. Bu hem hastanın kendisi hem de çevresindeki insanlar için daha uygundur. Zira vaktinde değiştirilmeyen torbalardan dışarıya koku sızabilmektedir. Bu nedenle </a:t>
            </a:r>
            <a:r>
              <a:rPr lang="tr-TR" sz="2600" dirty="0" err="1" smtClean="0"/>
              <a:t>stomalı</a:t>
            </a:r>
            <a:r>
              <a:rPr lang="tr-TR" sz="2600" dirty="0" smtClean="0"/>
              <a:t> bireylerin –her ne kadar bu torbaların değiştirilmesi dinen bir sorumluluk gerektirmese de-  hem kendi temizliği hem de başkalarının rahatsız olmaması için bu torbaları her gün değiştirmeye özen göstermesi uygun olur.</a:t>
            </a:r>
            <a:r>
              <a:rPr lang="tr-TR" sz="2600" dirty="0"/>
              <a:t> </a:t>
            </a:r>
            <a:r>
              <a:rPr lang="tr-TR" sz="2200" dirty="0"/>
              <a:t>(</a:t>
            </a:r>
            <a:r>
              <a:rPr lang="tr-TR" sz="2200" dirty="0" err="1"/>
              <a:t>Stomalı</a:t>
            </a:r>
            <a:r>
              <a:rPr lang="tr-TR" sz="2200" dirty="0"/>
              <a:t> Hastalar İle İlgili Sıkça Sorulan Sorular, DİB yy.)</a:t>
            </a:r>
          </a:p>
          <a:p>
            <a:pPr marL="0" indent="0" algn="just">
              <a:buNone/>
            </a:pPr>
            <a:r>
              <a:rPr lang="tr-TR" sz="2200" dirty="0"/>
              <a:t> </a:t>
            </a:r>
          </a:p>
          <a:p>
            <a:pPr marL="0" indent="0" algn="just">
              <a:buNone/>
            </a:pPr>
            <a:endParaRPr lang="tr-TR" sz="2400" dirty="0"/>
          </a:p>
        </p:txBody>
      </p:sp>
    </p:spTree>
    <p:extLst>
      <p:ext uri="{BB962C8B-B14F-4D97-AF65-F5344CB8AC3E}">
        <p14:creationId xmlns:p14="http://schemas.microsoft.com/office/powerpoint/2010/main" val="400340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3600" b="1" dirty="0">
                <a:solidFill>
                  <a:srgbClr val="FF0000"/>
                </a:solidFill>
                <a:latin typeface="+mn-lt"/>
              </a:rPr>
              <a:t>Kusmak abdesti bozar mı? </a:t>
            </a:r>
          </a:p>
        </p:txBody>
      </p:sp>
      <p:sp>
        <p:nvSpPr>
          <p:cNvPr id="3" name="İçerik Yer Tutucusu 2"/>
          <p:cNvSpPr>
            <a:spLocks noGrp="1"/>
          </p:cNvSpPr>
          <p:nvPr>
            <p:ph idx="1"/>
          </p:nvPr>
        </p:nvSpPr>
        <p:spPr>
          <a:xfrm>
            <a:off x="628649" y="1593670"/>
            <a:ext cx="7961435" cy="5079692"/>
          </a:xfrm>
        </p:spPr>
        <p:txBody>
          <a:bodyPr>
            <a:normAutofit/>
          </a:bodyPr>
          <a:lstStyle/>
          <a:p>
            <a:pPr marL="0" indent="0" algn="just">
              <a:buNone/>
            </a:pPr>
            <a:r>
              <a:rPr lang="tr-TR" sz="2400" dirty="0"/>
              <a:t> Hz. Peygamber (</a:t>
            </a:r>
            <a:r>
              <a:rPr lang="tr-TR" sz="2400" dirty="0" err="1"/>
              <a:t>s.a.s</a:t>
            </a:r>
            <a:r>
              <a:rPr lang="tr-TR" sz="2400" dirty="0" smtClean="0"/>
              <a:t>.)’in </a:t>
            </a:r>
            <a:r>
              <a:rPr lang="tr-TR" sz="2400" dirty="0"/>
              <a:t>kusmaktan dolayı abdest aldığı rivayet </a:t>
            </a:r>
            <a:r>
              <a:rPr lang="tr-TR" sz="2400" dirty="0" smtClean="0"/>
              <a:t>edilmiştir </a:t>
            </a:r>
            <a:r>
              <a:rPr lang="tr-TR" sz="2000" dirty="0"/>
              <a:t>(</a:t>
            </a:r>
            <a:r>
              <a:rPr lang="tr-TR" sz="2000" dirty="0" err="1"/>
              <a:t>Tirmizî</a:t>
            </a:r>
            <a:r>
              <a:rPr lang="tr-TR" sz="2000" dirty="0"/>
              <a:t>, Taharet, 64). </a:t>
            </a:r>
            <a:r>
              <a:rPr lang="tr-TR" sz="2400" dirty="0"/>
              <a:t>Ancak bunun ağız dolusu olması gerekir </a:t>
            </a:r>
            <a:r>
              <a:rPr lang="tr-TR" sz="2000" dirty="0"/>
              <a:t>(Meydanî, el-</a:t>
            </a:r>
            <a:r>
              <a:rPr lang="tr-TR" sz="2000" dirty="0" err="1"/>
              <a:t>Lübab</a:t>
            </a:r>
            <a:r>
              <a:rPr lang="tr-TR" sz="2000" dirty="0"/>
              <a:t>, I, 18).</a:t>
            </a:r>
            <a:r>
              <a:rPr lang="tr-TR" sz="2400" dirty="0"/>
              <a:t> Ağız dolusu kusulan </a:t>
            </a:r>
            <a:r>
              <a:rPr lang="tr-TR" sz="2400" dirty="0" smtClean="0"/>
              <a:t>şey</a:t>
            </a:r>
            <a:r>
              <a:rPr lang="tr-TR" sz="2400" dirty="0"/>
              <a:t>, ister yemek, ister safra, ister kan olsun, abdesti bozar. Balgam ise tükürük hükmünde olup abdesti bozmaz. Ağız dolusu sayılmanın ölçüsü, gelen kusmuğun zorlanmadan tutulamayacak bir durumda olmasıdır. Aynı mekânda gelip, toplamı ağız dolusu olan kusmukla da abdest bozulur </a:t>
            </a:r>
            <a:r>
              <a:rPr lang="tr-TR" sz="2000" dirty="0"/>
              <a:t>(</a:t>
            </a:r>
            <a:r>
              <a:rPr lang="tr-TR" sz="2000" dirty="0" err="1"/>
              <a:t>Merğînânî</a:t>
            </a:r>
            <a:r>
              <a:rPr lang="tr-TR" sz="2000" dirty="0"/>
              <a:t>, el-</a:t>
            </a:r>
            <a:r>
              <a:rPr lang="tr-TR" sz="2000" dirty="0" err="1"/>
              <a:t>Hidâye</a:t>
            </a:r>
            <a:r>
              <a:rPr lang="tr-TR" sz="2000" dirty="0"/>
              <a:t>, I, 14; </a:t>
            </a:r>
            <a:r>
              <a:rPr lang="tr-TR" sz="2000" dirty="0" err="1"/>
              <a:t>Mevsılî</a:t>
            </a:r>
            <a:r>
              <a:rPr lang="tr-TR" sz="2000" dirty="0"/>
              <a:t>, </a:t>
            </a:r>
            <a:r>
              <a:rPr lang="tr-TR" sz="2000" dirty="0" smtClean="0"/>
              <a:t>el-İhtiyar</a:t>
            </a:r>
            <a:r>
              <a:rPr lang="tr-TR" sz="2000" dirty="0"/>
              <a:t>, I, 10).  </a:t>
            </a:r>
            <a:endParaRPr lang="tr-TR" sz="2000" dirty="0" smtClean="0"/>
          </a:p>
          <a:p>
            <a:pPr marL="0" indent="0" algn="just">
              <a:buNone/>
            </a:pPr>
            <a:r>
              <a:rPr lang="tr-TR" sz="2400" dirty="0" smtClean="0"/>
              <a:t>Şafiilere </a:t>
            </a:r>
            <a:r>
              <a:rPr lang="tr-TR" sz="2400" dirty="0"/>
              <a:t>göre abdest sadece ön ve arkadan çıkan </a:t>
            </a:r>
            <a:r>
              <a:rPr lang="tr-TR" sz="2400" dirty="0" smtClean="0"/>
              <a:t>şeylerle </a:t>
            </a:r>
            <a:r>
              <a:rPr lang="tr-TR" sz="2400" dirty="0"/>
              <a:t>bozulur. Bunların </a:t>
            </a:r>
            <a:r>
              <a:rPr lang="tr-TR" sz="2400" dirty="0" smtClean="0"/>
              <a:t>dışındaki </a:t>
            </a:r>
            <a:r>
              <a:rPr lang="tr-TR" sz="2400" dirty="0"/>
              <a:t>yerlerden gelen sıvılar abdesti bozmaz. Dolayısıyla onlara göre, kusmakla abdest bozulmaz </a:t>
            </a:r>
            <a:r>
              <a:rPr lang="tr-TR" sz="2000" dirty="0"/>
              <a:t>(</a:t>
            </a:r>
            <a:r>
              <a:rPr lang="tr-TR" sz="2000" dirty="0" err="1"/>
              <a:t>Mâverdî</a:t>
            </a:r>
            <a:r>
              <a:rPr lang="tr-TR" sz="2000" dirty="0"/>
              <a:t>, </a:t>
            </a:r>
            <a:r>
              <a:rPr lang="tr-TR" sz="2000" dirty="0" smtClean="0"/>
              <a:t>el-</a:t>
            </a:r>
            <a:r>
              <a:rPr lang="tr-TR" sz="2000" dirty="0" err="1" smtClean="0"/>
              <a:t>Hâvi’l</a:t>
            </a:r>
            <a:r>
              <a:rPr lang="tr-TR" sz="2000" dirty="0" smtClean="0"/>
              <a:t>-</a:t>
            </a:r>
            <a:r>
              <a:rPr lang="tr-TR" sz="2000" dirty="0" err="1" smtClean="0"/>
              <a:t>Kebîr</a:t>
            </a:r>
            <a:r>
              <a:rPr lang="tr-TR" sz="2000" dirty="0"/>
              <a:t>, </a:t>
            </a:r>
            <a:r>
              <a:rPr lang="tr-TR" sz="2000" dirty="0" err="1" smtClean="0"/>
              <a:t>Dâru’l-Kütübi’l-İlmiyye</a:t>
            </a:r>
            <a:r>
              <a:rPr lang="tr-TR" sz="2000" dirty="0"/>
              <a:t>, Beyrut, 1414/1994, I, 199-200). </a:t>
            </a:r>
          </a:p>
          <a:p>
            <a:pPr marL="0" indent="0" algn="just">
              <a:buNone/>
            </a:pPr>
            <a:endParaRPr lang="tr-TR" sz="2000" dirty="0"/>
          </a:p>
        </p:txBody>
      </p:sp>
    </p:spTree>
    <p:extLst>
      <p:ext uri="{BB962C8B-B14F-4D97-AF65-F5344CB8AC3E}">
        <p14:creationId xmlns:p14="http://schemas.microsoft.com/office/powerpoint/2010/main" val="31809663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2950" y="613954"/>
            <a:ext cx="7886700" cy="979715"/>
          </a:xfrm>
        </p:spPr>
        <p:txBody>
          <a:bodyPr>
            <a:noAutofit/>
          </a:bodyPr>
          <a:lstStyle/>
          <a:p>
            <a:pPr algn="ctr"/>
            <a:r>
              <a:rPr lang="tr-TR" sz="3600" b="1" dirty="0">
                <a:solidFill>
                  <a:srgbClr val="FF0000"/>
                </a:solidFill>
                <a:latin typeface="+mn-lt"/>
              </a:rPr>
              <a:t>Mest nedir? Mest nelere ve nasıl yapılır? Mest üzerine mesh etmenin ş</a:t>
            </a:r>
            <a:r>
              <a:rPr lang="tr-TR" sz="3600" b="1" dirty="0" smtClean="0">
                <a:solidFill>
                  <a:srgbClr val="FF0000"/>
                </a:solidFill>
                <a:latin typeface="+mn-lt"/>
              </a:rPr>
              <a:t>artları </a:t>
            </a:r>
            <a:r>
              <a:rPr lang="tr-TR" sz="3600" b="1" dirty="0">
                <a:solidFill>
                  <a:srgbClr val="FF0000"/>
                </a:solidFill>
                <a:latin typeface="+mn-lt"/>
              </a:rPr>
              <a:t>nelerdir? </a:t>
            </a:r>
            <a:br>
              <a:rPr lang="tr-TR" sz="3600" b="1" dirty="0">
                <a:solidFill>
                  <a:srgbClr val="FF0000"/>
                </a:solidFill>
                <a:latin typeface="+mn-lt"/>
              </a:rPr>
            </a:br>
            <a:endParaRPr lang="tr-TR" sz="3600" b="1" dirty="0">
              <a:solidFill>
                <a:srgbClr val="FF0000"/>
              </a:solidFill>
              <a:latin typeface="+mn-lt"/>
            </a:endParaRPr>
          </a:p>
        </p:txBody>
      </p:sp>
      <p:sp>
        <p:nvSpPr>
          <p:cNvPr id="3" name="İçerik Yer Tutucusu 2"/>
          <p:cNvSpPr>
            <a:spLocks noGrp="1"/>
          </p:cNvSpPr>
          <p:nvPr>
            <p:ph idx="1"/>
          </p:nvPr>
        </p:nvSpPr>
        <p:spPr>
          <a:xfrm>
            <a:off x="628650" y="1789611"/>
            <a:ext cx="7886700" cy="4795826"/>
          </a:xfrm>
        </p:spPr>
        <p:txBody>
          <a:bodyPr>
            <a:noAutofit/>
          </a:bodyPr>
          <a:lstStyle/>
          <a:p>
            <a:pPr marL="0" indent="0" algn="just">
              <a:buNone/>
            </a:pPr>
            <a:r>
              <a:rPr lang="tr-TR" sz="2400" dirty="0"/>
              <a:t>Abdest alırken mestler üzerine mesh etmek Peygamberimiz (</a:t>
            </a:r>
            <a:r>
              <a:rPr lang="tr-TR" sz="2400" dirty="0" err="1"/>
              <a:t>s.a.s</a:t>
            </a:r>
            <a:r>
              <a:rPr lang="tr-TR" sz="2400" dirty="0" smtClean="0"/>
              <a:t>.)’in sünneti </a:t>
            </a:r>
            <a:r>
              <a:rPr lang="tr-TR" sz="2400" dirty="0"/>
              <a:t>ile sabittir. </a:t>
            </a:r>
            <a:endParaRPr lang="tr-TR" sz="2400" dirty="0" smtClean="0"/>
          </a:p>
          <a:p>
            <a:pPr marL="0" indent="0" algn="just">
              <a:buNone/>
            </a:pPr>
            <a:r>
              <a:rPr lang="tr-TR" sz="2400" dirty="0" smtClean="0"/>
              <a:t>Nitekim</a:t>
            </a:r>
            <a:r>
              <a:rPr lang="tr-TR" sz="2400" dirty="0"/>
              <a:t>, Hz. Peygamber (</a:t>
            </a:r>
            <a:r>
              <a:rPr lang="tr-TR" sz="2400" dirty="0" err="1"/>
              <a:t>s.a.s</a:t>
            </a:r>
            <a:r>
              <a:rPr lang="tr-TR" sz="2400" dirty="0" smtClean="0"/>
              <a:t>.)’in </a:t>
            </a:r>
            <a:r>
              <a:rPr lang="tr-TR" sz="2400" dirty="0"/>
              <a:t>abdest aldığını ve mestlerinin üzerine mesh ettiğini bildiren birçok rivayet vardır </a:t>
            </a:r>
            <a:r>
              <a:rPr lang="tr-TR" sz="2000" dirty="0"/>
              <a:t>(</a:t>
            </a:r>
            <a:r>
              <a:rPr lang="tr-TR" sz="2000" dirty="0" err="1"/>
              <a:t>Buhârî</a:t>
            </a:r>
            <a:r>
              <a:rPr lang="tr-TR" sz="2000" dirty="0"/>
              <a:t>, </a:t>
            </a:r>
            <a:r>
              <a:rPr lang="tr-TR" sz="2000" dirty="0" err="1"/>
              <a:t>Vudu</a:t>
            </a:r>
            <a:r>
              <a:rPr lang="tr-TR" sz="2000" dirty="0"/>
              <a:t>, 35, 48; Müslim, Taharet, 72, 73).  </a:t>
            </a:r>
            <a:endParaRPr lang="tr-TR" sz="2000" dirty="0" smtClean="0"/>
          </a:p>
          <a:p>
            <a:pPr marL="0" indent="0" algn="just">
              <a:buNone/>
            </a:pPr>
            <a:r>
              <a:rPr lang="tr-TR" sz="2400" dirty="0" smtClean="0"/>
              <a:t>Mestler </a:t>
            </a:r>
            <a:r>
              <a:rPr lang="tr-TR" sz="2400" dirty="0"/>
              <a:t>üzerine meshin caiz olabilmesi için gerekli olan </a:t>
            </a:r>
            <a:r>
              <a:rPr lang="tr-TR" sz="2400" dirty="0" smtClean="0"/>
              <a:t>şartlar şunlardır</a:t>
            </a:r>
            <a:r>
              <a:rPr lang="tr-TR" sz="2400" dirty="0"/>
              <a:t>: </a:t>
            </a:r>
            <a:endParaRPr lang="tr-TR" sz="2400" dirty="0" smtClean="0"/>
          </a:p>
          <a:p>
            <a:pPr marL="0" indent="0" algn="just">
              <a:buNone/>
            </a:pPr>
            <a:r>
              <a:rPr lang="tr-TR" sz="2400" dirty="0" smtClean="0"/>
              <a:t>a) Ayaklar </a:t>
            </a:r>
            <a:r>
              <a:rPr lang="tr-TR" sz="2400" dirty="0"/>
              <a:t>yıkanarak alınan bir abdestten sonra </a:t>
            </a:r>
            <a:r>
              <a:rPr lang="tr-TR" sz="2400" dirty="0" smtClean="0"/>
              <a:t>giyilmiş </a:t>
            </a:r>
            <a:r>
              <a:rPr lang="tr-TR" sz="2400" dirty="0"/>
              <a:t>olması,  </a:t>
            </a:r>
            <a:endParaRPr lang="tr-TR" sz="2400" dirty="0" smtClean="0"/>
          </a:p>
          <a:p>
            <a:pPr marL="0" indent="0" algn="just">
              <a:buNone/>
            </a:pPr>
            <a:r>
              <a:rPr lang="tr-TR" sz="2400" dirty="0" smtClean="0"/>
              <a:t>b) Ayağa giyilmiş </a:t>
            </a:r>
            <a:r>
              <a:rPr lang="tr-TR" sz="2400" dirty="0"/>
              <a:t>olarak normal bir </a:t>
            </a:r>
            <a:r>
              <a:rPr lang="tr-TR" sz="2400" dirty="0" smtClean="0"/>
              <a:t>yürüyüşle yaklaşık </a:t>
            </a:r>
            <a:r>
              <a:rPr lang="tr-TR" sz="2400" dirty="0"/>
              <a:t>5 km. veya daha fazla yürüyecek kadar dayanıklı olması,  </a:t>
            </a:r>
            <a:endParaRPr lang="tr-TR" sz="2400" dirty="0" smtClean="0"/>
          </a:p>
          <a:p>
            <a:pPr marL="0" indent="0" algn="just">
              <a:buNone/>
            </a:pPr>
            <a:r>
              <a:rPr lang="tr-TR" sz="2400" dirty="0" smtClean="0"/>
              <a:t>c</a:t>
            </a:r>
            <a:r>
              <a:rPr lang="tr-TR" sz="2400" dirty="0"/>
              <a:t>) Mestlerin bağsız olarak ayakta durabilecek kadar sağlam ve kalın olması,  </a:t>
            </a:r>
            <a:endParaRPr lang="tr-TR" sz="2400" dirty="0" smtClean="0"/>
          </a:p>
        </p:txBody>
      </p:sp>
    </p:spTree>
    <p:extLst>
      <p:ext uri="{BB962C8B-B14F-4D97-AF65-F5344CB8AC3E}">
        <p14:creationId xmlns:p14="http://schemas.microsoft.com/office/powerpoint/2010/main" val="41189659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flipV="1">
            <a:off x="628650" y="319407"/>
            <a:ext cx="7886700" cy="45719"/>
          </a:xfrm>
        </p:spPr>
        <p:txBody>
          <a:bodyPr>
            <a:normAutofit fontScale="90000"/>
          </a:bodyPr>
          <a:lstStyle/>
          <a:p>
            <a:endParaRPr lang="tr-TR" dirty="0"/>
          </a:p>
        </p:txBody>
      </p:sp>
      <p:sp>
        <p:nvSpPr>
          <p:cNvPr id="3" name="İçerik Yer Tutucusu 2"/>
          <p:cNvSpPr>
            <a:spLocks noGrp="1"/>
          </p:cNvSpPr>
          <p:nvPr>
            <p:ph idx="1"/>
          </p:nvPr>
        </p:nvSpPr>
        <p:spPr>
          <a:xfrm>
            <a:off x="628650" y="574766"/>
            <a:ext cx="7886700" cy="6035040"/>
          </a:xfrm>
        </p:spPr>
        <p:txBody>
          <a:bodyPr>
            <a:normAutofit/>
          </a:bodyPr>
          <a:lstStyle/>
          <a:p>
            <a:pPr marL="0" indent="0" algn="just">
              <a:buNone/>
            </a:pPr>
            <a:r>
              <a:rPr lang="tr-TR" sz="2400" dirty="0" smtClean="0"/>
              <a:t>d) Mestlerin </a:t>
            </a:r>
            <a:r>
              <a:rPr lang="tr-TR" sz="2400" dirty="0"/>
              <a:t>her birinde, ayak parmağının küçüklerinden üçünün gireceği kadar genişlikte delik bulunmaması, </a:t>
            </a:r>
          </a:p>
          <a:p>
            <a:pPr marL="0" indent="0" algn="just">
              <a:buNone/>
            </a:pPr>
            <a:r>
              <a:rPr lang="tr-TR" sz="2400" dirty="0"/>
              <a:t> e) Hemen suyu emerek ayağa geçirmemesi, </a:t>
            </a:r>
          </a:p>
          <a:p>
            <a:pPr marL="0" indent="0" algn="just">
              <a:buNone/>
            </a:pPr>
            <a:r>
              <a:rPr lang="tr-TR" sz="2400" dirty="0"/>
              <a:t> f) Mesti giyenin ayağı tümüyle kopuk ve yok olmaması; en azından ayağının ön kısmında, elin küçük parmağıyla üç parmak kadar bir parça bulunmalıdır. </a:t>
            </a:r>
          </a:p>
          <a:p>
            <a:pPr marL="0" indent="0" algn="just">
              <a:buNone/>
            </a:pPr>
            <a:r>
              <a:rPr lang="tr-TR" sz="2400" dirty="0"/>
              <a:t>Mestler üzerine mesh edildiği gibi, mest özelliği </a:t>
            </a:r>
            <a:r>
              <a:rPr lang="tr-TR" sz="2400" dirty="0" smtClean="0"/>
              <a:t>taşıyan </a:t>
            </a:r>
            <a:r>
              <a:rPr lang="tr-TR" sz="2400" dirty="0"/>
              <a:t>çizme, potin, yukarıdaki </a:t>
            </a:r>
            <a:r>
              <a:rPr lang="tr-TR" sz="2400" dirty="0" smtClean="0"/>
              <a:t>şartları taşıyan </a:t>
            </a:r>
            <a:r>
              <a:rPr lang="tr-TR" sz="2400" dirty="0"/>
              <a:t>çorap ve benzeri </a:t>
            </a:r>
            <a:r>
              <a:rPr lang="tr-TR" sz="2400" dirty="0" smtClean="0"/>
              <a:t>şeyler </a:t>
            </a:r>
            <a:r>
              <a:rPr lang="tr-TR" sz="2400" dirty="0"/>
              <a:t>de </a:t>
            </a:r>
            <a:r>
              <a:rPr lang="tr-TR" sz="2400" dirty="0" err="1" smtClean="0"/>
              <a:t>Hanefîler’e</a:t>
            </a:r>
            <a:r>
              <a:rPr lang="tr-TR" sz="2400" dirty="0" smtClean="0"/>
              <a:t> </a:t>
            </a:r>
            <a:r>
              <a:rPr lang="tr-TR" sz="2400" dirty="0"/>
              <a:t>göre mest hükmündedir. Devamlı olarak yerle temas halindeki çizme ve ayakkabılara mesh etmek yeterli olmayıp; varsa üzerindeki </a:t>
            </a:r>
            <a:r>
              <a:rPr lang="tr-TR" sz="2400" dirty="0" err="1"/>
              <a:t>necis</a:t>
            </a:r>
            <a:r>
              <a:rPr lang="tr-TR" sz="2400" dirty="0"/>
              <a:t> maddelerin de temizlenmesi gerekir.  </a:t>
            </a:r>
            <a:endParaRPr lang="tr-TR" sz="2400" dirty="0" smtClean="0"/>
          </a:p>
          <a:p>
            <a:pPr marL="0" indent="0" algn="just">
              <a:buNone/>
            </a:pPr>
            <a:r>
              <a:rPr lang="tr-TR" sz="2400" dirty="0" smtClean="0"/>
              <a:t>Abdestli </a:t>
            </a:r>
            <a:r>
              <a:rPr lang="tr-TR" sz="2400" dirty="0"/>
              <a:t>olarak ayağına mest giyen kimse, mest giydikten sonra ilk defa abdestinin bozulmasından itibaren, mukim ise bir gün, yolcu ise üç gün mestleri üzerine mesh edebilir. </a:t>
            </a:r>
          </a:p>
        </p:txBody>
      </p:sp>
    </p:spTree>
    <p:extLst>
      <p:ext uri="{BB962C8B-B14F-4D97-AF65-F5344CB8AC3E}">
        <p14:creationId xmlns:p14="http://schemas.microsoft.com/office/powerpoint/2010/main" val="3170649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latin typeface="+mn-lt"/>
              </a:rPr>
              <a:t>Çıplak ayak üzerine mesh edilebilir mi?</a:t>
            </a:r>
          </a:p>
        </p:txBody>
      </p:sp>
      <p:sp>
        <p:nvSpPr>
          <p:cNvPr id="3" name="İçerik Yer Tutucusu 2"/>
          <p:cNvSpPr>
            <a:spLocks noGrp="1"/>
          </p:cNvSpPr>
          <p:nvPr>
            <p:ph idx="1"/>
          </p:nvPr>
        </p:nvSpPr>
        <p:spPr>
          <a:xfrm>
            <a:off x="628650" y="1332411"/>
            <a:ext cx="7886700" cy="4870929"/>
          </a:xfrm>
        </p:spPr>
        <p:txBody>
          <a:bodyPr>
            <a:noAutofit/>
          </a:bodyPr>
          <a:lstStyle/>
          <a:p>
            <a:pPr marL="0" indent="0" algn="just">
              <a:buNone/>
            </a:pPr>
            <a:r>
              <a:rPr lang="tr-TR" sz="2400" dirty="0" smtClean="0"/>
              <a:t>Kur’an-ı Kerim’de </a:t>
            </a:r>
            <a:r>
              <a:rPr lang="tr-TR" sz="2400" dirty="0"/>
              <a:t>abdestle ilgili olarak “Ey iman edenler! Namaza kalkacağınız zaman yüzlerinizi, dirseklere kadar ellerinizi ve -başlarınıza mesh edip- her iki topuğa kadar da ayaklarınızı yıkayın” buyrulmaktadır </a:t>
            </a:r>
            <a:r>
              <a:rPr lang="tr-TR" sz="2000" dirty="0"/>
              <a:t>(</a:t>
            </a:r>
            <a:r>
              <a:rPr lang="tr-TR" sz="2000" dirty="0" err="1"/>
              <a:t>Mâide</a:t>
            </a:r>
            <a:r>
              <a:rPr lang="tr-TR" sz="2000" dirty="0"/>
              <a:t>, 5/6).  </a:t>
            </a:r>
            <a:r>
              <a:rPr lang="tr-TR" sz="2400" dirty="0" err="1"/>
              <a:t>Ehl</a:t>
            </a:r>
            <a:r>
              <a:rPr lang="tr-TR" sz="2400" dirty="0"/>
              <a:t>-i sünnet mezheplerinin tamamı, bu </a:t>
            </a:r>
            <a:r>
              <a:rPr lang="tr-TR" sz="2400" dirty="0" err="1"/>
              <a:t>âyet</a:t>
            </a:r>
            <a:r>
              <a:rPr lang="tr-TR" sz="2400" dirty="0"/>
              <a:t>-i </a:t>
            </a:r>
            <a:r>
              <a:rPr lang="tr-TR" sz="2400" dirty="0" smtClean="0"/>
              <a:t>kerimede </a:t>
            </a:r>
            <a:r>
              <a:rPr lang="tr-TR" sz="2400" dirty="0"/>
              <a:t>yıkanması emredilen; yüzün, dirseklerle birlikte kolların ve topuklarla birlikte ayakların yıkanmasının farz olduğu konusunda </a:t>
            </a:r>
            <a:r>
              <a:rPr lang="tr-TR" sz="2400" dirty="0" smtClean="0"/>
              <a:t>görüş </a:t>
            </a:r>
            <a:r>
              <a:rPr lang="tr-TR" sz="2400" dirty="0"/>
              <a:t>birliği içindedirler </a:t>
            </a:r>
            <a:r>
              <a:rPr lang="tr-TR" sz="2000" dirty="0" smtClean="0"/>
              <a:t>(</a:t>
            </a:r>
            <a:r>
              <a:rPr lang="tr-TR" sz="2000" dirty="0" err="1" smtClean="0"/>
              <a:t>İbn</a:t>
            </a:r>
            <a:r>
              <a:rPr lang="tr-TR" sz="2000" dirty="0" smtClean="0"/>
              <a:t> </a:t>
            </a:r>
            <a:r>
              <a:rPr lang="tr-TR" sz="2000" dirty="0" err="1" smtClean="0"/>
              <a:t>Rüşd</a:t>
            </a:r>
            <a:r>
              <a:rPr lang="tr-TR" sz="2000" dirty="0"/>
              <a:t>, </a:t>
            </a:r>
            <a:r>
              <a:rPr lang="tr-TR" sz="2000" dirty="0" err="1" smtClean="0"/>
              <a:t>Bidâyetü’l-müctehid</a:t>
            </a:r>
            <a:r>
              <a:rPr lang="tr-TR" sz="2000" dirty="0"/>
              <a:t>, Mısır, 1395/1975, I, 15-16).  </a:t>
            </a:r>
          </a:p>
          <a:p>
            <a:pPr marL="0" indent="0" algn="just">
              <a:buNone/>
            </a:pPr>
            <a:r>
              <a:rPr lang="tr-TR" sz="2400" dirty="0"/>
              <a:t>Hz. Peygamber ve ashabının abdest alırken ayaklarını yıkadıklarına dair </a:t>
            </a:r>
            <a:r>
              <a:rPr lang="tr-TR" sz="2400" dirty="0" err="1"/>
              <a:t>tevatüren</a:t>
            </a:r>
            <a:r>
              <a:rPr lang="tr-TR" sz="2400" dirty="0"/>
              <a:t> </a:t>
            </a:r>
            <a:r>
              <a:rPr lang="tr-TR" sz="2000" dirty="0"/>
              <a:t>(el-</a:t>
            </a:r>
            <a:r>
              <a:rPr lang="tr-TR" sz="2000" dirty="0" err="1"/>
              <a:t>Kettânî</a:t>
            </a:r>
            <a:r>
              <a:rPr lang="tr-TR" sz="2000" dirty="0"/>
              <a:t>, </a:t>
            </a:r>
            <a:r>
              <a:rPr lang="tr-TR" sz="2000" dirty="0" err="1" smtClean="0"/>
              <a:t>Nazmu’l-mutenâsir</a:t>
            </a:r>
            <a:r>
              <a:rPr lang="tr-TR" sz="2000" dirty="0"/>
              <a:t>, Mısır, </a:t>
            </a:r>
            <a:r>
              <a:rPr lang="tr-TR" sz="2000" dirty="0" err="1"/>
              <a:t>ts</a:t>
            </a:r>
            <a:r>
              <a:rPr lang="tr-TR" sz="2000" dirty="0"/>
              <a:t>. , s. 59) </a:t>
            </a:r>
            <a:r>
              <a:rPr lang="tr-TR" sz="2400" dirty="0"/>
              <a:t>nakledilen hadisler </a:t>
            </a:r>
            <a:r>
              <a:rPr lang="tr-TR" sz="2000" dirty="0"/>
              <a:t>(</a:t>
            </a:r>
            <a:r>
              <a:rPr lang="tr-TR" sz="2000" dirty="0" err="1"/>
              <a:t>Buhârî</a:t>
            </a:r>
            <a:r>
              <a:rPr lang="tr-TR" sz="2000" dirty="0"/>
              <a:t>, </a:t>
            </a:r>
            <a:r>
              <a:rPr lang="tr-TR" sz="2000" dirty="0" err="1"/>
              <a:t>Vudû</a:t>
            </a:r>
            <a:r>
              <a:rPr lang="tr-TR" sz="2000" dirty="0"/>
              <a:t> 7, 24, 28, 38, 39, 41, 42; Müslim, Taharet 3, 4, 18; </a:t>
            </a:r>
            <a:r>
              <a:rPr lang="tr-TR" sz="2000" dirty="0" err="1"/>
              <a:t>Ahmed</a:t>
            </a:r>
            <a:r>
              <a:rPr lang="tr-TR" sz="2000" dirty="0"/>
              <a:t> b. </a:t>
            </a:r>
            <a:r>
              <a:rPr lang="tr-TR" sz="2000" dirty="0" err="1"/>
              <a:t>Hanbel</a:t>
            </a:r>
            <a:r>
              <a:rPr lang="tr-TR" sz="2000" dirty="0"/>
              <a:t>, </a:t>
            </a:r>
            <a:r>
              <a:rPr lang="tr-TR" sz="2000" dirty="0" err="1"/>
              <a:t>Müsned</a:t>
            </a:r>
            <a:r>
              <a:rPr lang="tr-TR" sz="2000" dirty="0"/>
              <a:t>, I, 59, IV, 112) </a:t>
            </a:r>
            <a:r>
              <a:rPr lang="tr-TR" sz="2400" dirty="0"/>
              <a:t>ayakları yıkamanın farz olduğuna delildir. </a:t>
            </a:r>
          </a:p>
        </p:txBody>
      </p:sp>
    </p:spTree>
    <p:extLst>
      <p:ext uri="{BB962C8B-B14F-4D97-AF65-F5344CB8AC3E}">
        <p14:creationId xmlns:p14="http://schemas.microsoft.com/office/powerpoint/2010/main" val="5553922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7"/>
            <a:ext cx="7886700" cy="118200"/>
          </a:xfrm>
        </p:spPr>
        <p:txBody>
          <a:bodyPr>
            <a:normAutofit fontScale="90000"/>
          </a:bodyPr>
          <a:lstStyle/>
          <a:p>
            <a:endParaRPr lang="tr-TR" dirty="0"/>
          </a:p>
        </p:txBody>
      </p:sp>
      <p:sp>
        <p:nvSpPr>
          <p:cNvPr id="3" name="İçerik Yer Tutucusu 2"/>
          <p:cNvSpPr>
            <a:spLocks noGrp="1"/>
          </p:cNvSpPr>
          <p:nvPr>
            <p:ph idx="1"/>
          </p:nvPr>
        </p:nvSpPr>
        <p:spPr>
          <a:xfrm>
            <a:off x="628650" y="822960"/>
            <a:ext cx="7886700" cy="5354003"/>
          </a:xfrm>
        </p:spPr>
        <p:txBody>
          <a:bodyPr>
            <a:normAutofit/>
          </a:bodyPr>
          <a:lstStyle/>
          <a:p>
            <a:pPr marL="0" indent="0" algn="just">
              <a:buNone/>
            </a:pPr>
            <a:endParaRPr lang="tr-TR" sz="2400" dirty="0" smtClean="0"/>
          </a:p>
          <a:p>
            <a:pPr marL="0" indent="0" algn="just">
              <a:buNone/>
            </a:pPr>
            <a:endParaRPr lang="tr-TR" sz="2400" dirty="0"/>
          </a:p>
          <a:p>
            <a:pPr marL="0" indent="0" algn="just">
              <a:buNone/>
            </a:pPr>
            <a:r>
              <a:rPr lang="tr-TR" sz="2400" dirty="0" smtClean="0"/>
              <a:t>Ayrıca </a:t>
            </a:r>
            <a:r>
              <a:rPr lang="tr-TR" sz="2400" dirty="0"/>
              <a:t>Peygamberimiz (</a:t>
            </a:r>
            <a:r>
              <a:rPr lang="tr-TR" sz="2400" dirty="0" err="1"/>
              <a:t>s.a.s</a:t>
            </a:r>
            <a:r>
              <a:rPr lang="tr-TR" sz="2400" dirty="0"/>
              <a:t>.), abdest alırken ayaklarını mesh eder gibi yıkayıp da ökçelerine su </a:t>
            </a:r>
            <a:r>
              <a:rPr lang="tr-TR" sz="2400" dirty="0" smtClean="0"/>
              <a:t>ulaşmayan kişileri </a:t>
            </a:r>
            <a:r>
              <a:rPr lang="tr-TR" sz="2400" dirty="0"/>
              <a:t>gördüğünde: “Vay o topukların ateşten haline” </a:t>
            </a:r>
            <a:r>
              <a:rPr lang="tr-TR" sz="2400" dirty="0" smtClean="0"/>
              <a:t>buyurmuştur </a:t>
            </a:r>
            <a:r>
              <a:rPr lang="tr-TR" sz="2000" dirty="0"/>
              <a:t>(</a:t>
            </a:r>
            <a:r>
              <a:rPr lang="tr-TR" sz="2000" dirty="0" err="1"/>
              <a:t>Buhârî</a:t>
            </a:r>
            <a:r>
              <a:rPr lang="tr-TR" sz="2000" dirty="0"/>
              <a:t>, </a:t>
            </a:r>
            <a:r>
              <a:rPr lang="tr-TR" sz="2000" dirty="0" err="1"/>
              <a:t>Vudû</a:t>
            </a:r>
            <a:r>
              <a:rPr lang="tr-TR" sz="2000" dirty="0"/>
              <a:t> 27, 29; Müslim, </a:t>
            </a:r>
            <a:r>
              <a:rPr lang="tr-TR" sz="2000" dirty="0" err="1"/>
              <a:t>Tahâre</a:t>
            </a:r>
            <a:r>
              <a:rPr lang="tr-TR" sz="2000" dirty="0"/>
              <a:t> 25, 26, 28; Mâlik, </a:t>
            </a:r>
            <a:r>
              <a:rPr lang="tr-TR" sz="2000" dirty="0" err="1"/>
              <a:t>Tahâre</a:t>
            </a:r>
            <a:r>
              <a:rPr lang="tr-TR" sz="2000" dirty="0"/>
              <a:t>, 5). </a:t>
            </a:r>
            <a:endParaRPr lang="tr-TR" sz="2000" dirty="0" smtClean="0"/>
          </a:p>
          <a:p>
            <a:pPr marL="0" indent="0" algn="just">
              <a:buNone/>
            </a:pPr>
            <a:endParaRPr lang="tr-TR" sz="2000" dirty="0" smtClean="0"/>
          </a:p>
          <a:p>
            <a:pPr marL="0" indent="0" algn="just">
              <a:buNone/>
            </a:pPr>
            <a:r>
              <a:rPr lang="tr-TR" sz="2400" dirty="0" smtClean="0"/>
              <a:t>Yine </a:t>
            </a:r>
            <a:r>
              <a:rPr lang="tr-TR" sz="2400" dirty="0"/>
              <a:t>Peygamberimizin, abdest alıp da ayağı üzerinde tırnak kadar kuru yer kalan birisi yanına geldiğinde ona: “Dön de abdestini tam al” buyurmaları </a:t>
            </a:r>
            <a:r>
              <a:rPr lang="tr-TR" sz="2000" dirty="0"/>
              <a:t>(Müslim, </a:t>
            </a:r>
            <a:r>
              <a:rPr lang="tr-TR" sz="2000" dirty="0" err="1"/>
              <a:t>Tahâre</a:t>
            </a:r>
            <a:r>
              <a:rPr lang="tr-TR" sz="2000" dirty="0"/>
              <a:t>, 31; </a:t>
            </a:r>
            <a:r>
              <a:rPr lang="tr-TR" sz="2000" dirty="0" err="1"/>
              <a:t>Ebû</a:t>
            </a:r>
            <a:r>
              <a:rPr lang="tr-TR" sz="2000" dirty="0"/>
              <a:t> </a:t>
            </a:r>
            <a:r>
              <a:rPr lang="tr-TR" sz="2000" dirty="0" err="1"/>
              <a:t>Dâvûd</a:t>
            </a:r>
            <a:r>
              <a:rPr lang="tr-TR" sz="2000" dirty="0"/>
              <a:t>, </a:t>
            </a:r>
            <a:r>
              <a:rPr lang="tr-TR" sz="2000" dirty="0" err="1"/>
              <a:t>Tahâre</a:t>
            </a:r>
            <a:r>
              <a:rPr lang="tr-TR" sz="2000" dirty="0"/>
              <a:t> 67; </a:t>
            </a:r>
            <a:r>
              <a:rPr lang="tr-TR" sz="2000" dirty="0" err="1" smtClean="0"/>
              <a:t>İbn</a:t>
            </a:r>
            <a:r>
              <a:rPr lang="tr-TR" sz="2000" dirty="0" smtClean="0"/>
              <a:t> </a:t>
            </a:r>
            <a:r>
              <a:rPr lang="tr-TR" sz="2000" dirty="0" err="1"/>
              <a:t>Mâce</a:t>
            </a:r>
            <a:r>
              <a:rPr lang="tr-TR" sz="2000" dirty="0"/>
              <a:t>, </a:t>
            </a:r>
            <a:r>
              <a:rPr lang="tr-TR" sz="2000" dirty="0" err="1"/>
              <a:t>Tahâra</a:t>
            </a:r>
            <a:r>
              <a:rPr lang="tr-TR" sz="2000" dirty="0"/>
              <a:t> 139), </a:t>
            </a:r>
            <a:r>
              <a:rPr lang="tr-TR" sz="2400" dirty="0"/>
              <a:t>abdestte ayakların yıkanmasının farz olduğuna delildir.  Bu </a:t>
            </a:r>
            <a:r>
              <a:rPr lang="tr-TR" sz="2400" dirty="0" err="1"/>
              <a:t>âyet</a:t>
            </a:r>
            <a:r>
              <a:rPr lang="tr-TR" sz="2400" dirty="0"/>
              <a:t>-i kerime ve hadisler gösteriyor ki abdestte çıplak ayak üzerine mesh etmek caiz </a:t>
            </a:r>
            <a:r>
              <a:rPr lang="tr-TR" sz="2400" dirty="0" smtClean="0"/>
              <a:t>değildir.</a:t>
            </a:r>
            <a:endParaRPr lang="tr-TR" sz="2400" dirty="0"/>
          </a:p>
          <a:p>
            <a:pPr marL="0" indent="0" algn="just">
              <a:buNone/>
            </a:pPr>
            <a:endParaRPr lang="tr-TR" sz="2400" dirty="0"/>
          </a:p>
        </p:txBody>
      </p:sp>
    </p:spTree>
    <p:extLst>
      <p:ext uri="{BB962C8B-B14F-4D97-AF65-F5344CB8AC3E}">
        <p14:creationId xmlns:p14="http://schemas.microsoft.com/office/powerpoint/2010/main" val="270618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261259"/>
            <a:ext cx="7886700" cy="1110342"/>
          </a:xfrm>
        </p:spPr>
        <p:txBody>
          <a:bodyPr>
            <a:normAutofit/>
          </a:bodyPr>
          <a:lstStyle/>
          <a:p>
            <a:pPr algn="ctr"/>
            <a:r>
              <a:rPr lang="tr-TR" sz="3600" b="1" dirty="0">
                <a:solidFill>
                  <a:srgbClr val="FF0000"/>
                </a:solidFill>
                <a:latin typeface="+mn-lt"/>
              </a:rPr>
              <a:t>Çorap üzerine mesh etmek caiz midir?  </a:t>
            </a:r>
          </a:p>
        </p:txBody>
      </p:sp>
      <p:sp>
        <p:nvSpPr>
          <p:cNvPr id="3" name="İçerik Yer Tutucusu 2"/>
          <p:cNvSpPr>
            <a:spLocks noGrp="1"/>
          </p:cNvSpPr>
          <p:nvPr>
            <p:ph idx="1"/>
          </p:nvPr>
        </p:nvSpPr>
        <p:spPr>
          <a:xfrm>
            <a:off x="628650" y="1371601"/>
            <a:ext cx="7886700" cy="5037991"/>
          </a:xfrm>
        </p:spPr>
        <p:txBody>
          <a:bodyPr>
            <a:noAutofit/>
          </a:bodyPr>
          <a:lstStyle/>
          <a:p>
            <a:pPr marL="0" indent="0" algn="just">
              <a:buNone/>
            </a:pPr>
            <a:endParaRPr lang="tr-TR" sz="2400" smtClean="0"/>
          </a:p>
          <a:p>
            <a:pPr marL="0" indent="0" algn="just">
              <a:buNone/>
            </a:pPr>
            <a:r>
              <a:rPr lang="tr-TR" sz="2400" smtClean="0"/>
              <a:t>İslâm </a:t>
            </a:r>
            <a:r>
              <a:rPr lang="tr-TR" sz="2400" dirty="0"/>
              <a:t>âlimleri, abdest alırken ayağa giyilen deri ve benzeri sert ve dayanıklı maddelerden yapılan mestler üzerine mesh etmenin, </a:t>
            </a:r>
            <a:r>
              <a:rPr lang="tr-TR" sz="2400" dirty="0" err="1"/>
              <a:t>Rasûlüllah</a:t>
            </a:r>
            <a:r>
              <a:rPr lang="tr-TR" sz="2400" dirty="0"/>
              <a:t> (</a:t>
            </a:r>
            <a:r>
              <a:rPr lang="tr-TR" sz="2400" dirty="0" err="1"/>
              <a:t>s.a.s</a:t>
            </a:r>
            <a:r>
              <a:rPr lang="tr-TR" sz="2400" dirty="0" smtClean="0"/>
              <a:t>.)’in </a:t>
            </a:r>
            <a:r>
              <a:rPr lang="tr-TR" sz="2400" dirty="0"/>
              <a:t>sünnetiyle sabit olduğu </a:t>
            </a:r>
            <a:r>
              <a:rPr lang="tr-TR" sz="2000" dirty="0"/>
              <a:t>(</a:t>
            </a:r>
            <a:r>
              <a:rPr lang="tr-TR" sz="2000" dirty="0" err="1"/>
              <a:t>Buhârî</a:t>
            </a:r>
            <a:r>
              <a:rPr lang="tr-TR" sz="2000" dirty="0"/>
              <a:t>, </a:t>
            </a:r>
            <a:r>
              <a:rPr lang="tr-TR" sz="2000" dirty="0" err="1" smtClean="0"/>
              <a:t>Vudu</a:t>
            </a:r>
            <a:r>
              <a:rPr lang="tr-TR" sz="2000" dirty="0" smtClean="0"/>
              <a:t>, 35</a:t>
            </a:r>
            <a:r>
              <a:rPr lang="tr-TR" sz="2000" dirty="0"/>
              <a:t>, 48; Müslim, Taharet 72, 73; </a:t>
            </a:r>
            <a:r>
              <a:rPr lang="tr-TR" sz="2000" dirty="0" err="1"/>
              <a:t>Ahmed</a:t>
            </a:r>
            <a:r>
              <a:rPr lang="tr-TR" sz="2000" dirty="0"/>
              <a:t> b. </a:t>
            </a:r>
            <a:r>
              <a:rPr lang="tr-TR" sz="2000" dirty="0" err="1"/>
              <a:t>Hanbel</a:t>
            </a:r>
            <a:r>
              <a:rPr lang="tr-TR" sz="2000" dirty="0"/>
              <a:t>, </a:t>
            </a:r>
            <a:r>
              <a:rPr lang="tr-TR" sz="2000" dirty="0" err="1"/>
              <a:t>Müsned</a:t>
            </a:r>
            <a:r>
              <a:rPr lang="tr-TR" sz="2000" dirty="0"/>
              <a:t>, IV, 245)</a:t>
            </a:r>
            <a:r>
              <a:rPr lang="tr-TR" sz="2400" dirty="0"/>
              <a:t> konusunda </a:t>
            </a:r>
            <a:r>
              <a:rPr lang="tr-TR" sz="2400" dirty="0" smtClean="0"/>
              <a:t>görüş </a:t>
            </a:r>
            <a:r>
              <a:rPr lang="tr-TR" sz="2400" dirty="0"/>
              <a:t>birliği </a:t>
            </a:r>
            <a:r>
              <a:rPr lang="tr-TR" sz="2400" dirty="0" smtClean="0"/>
              <a:t>içerisindedirler. Ancak </a:t>
            </a:r>
            <a:r>
              <a:rPr lang="tr-TR" sz="2400" dirty="0"/>
              <a:t>çoraplar üzerine mesh etme konusunda, </a:t>
            </a:r>
            <a:r>
              <a:rPr lang="tr-TR" sz="2400" dirty="0" smtClean="0"/>
              <a:t>görüş </a:t>
            </a:r>
            <a:r>
              <a:rPr lang="tr-TR" sz="2400" dirty="0"/>
              <a:t>farklılıkları vardır. Bu ihtilâf, öncelikle Peygamber Efendimiz (</a:t>
            </a:r>
            <a:r>
              <a:rPr lang="tr-TR" sz="2400" dirty="0" err="1"/>
              <a:t>s.a.s</a:t>
            </a:r>
            <a:r>
              <a:rPr lang="tr-TR" sz="2400" dirty="0" smtClean="0"/>
              <a:t>.)’den</a:t>
            </a:r>
            <a:r>
              <a:rPr lang="tr-TR" sz="2400" dirty="0"/>
              <a:t>, çorap ve ayakkabı üzerine mesh ettiğine dair gelen rivayetlerin sıhhatindeki </a:t>
            </a:r>
            <a:r>
              <a:rPr lang="tr-TR" sz="2400" dirty="0" smtClean="0"/>
              <a:t>görüş </a:t>
            </a:r>
            <a:r>
              <a:rPr lang="tr-TR" sz="2400" dirty="0"/>
              <a:t>ayrılıklarından kaynaklanmaktadır. Ayrıca Hz. Peygamber (</a:t>
            </a:r>
            <a:r>
              <a:rPr lang="tr-TR" sz="2400" dirty="0" err="1" smtClean="0"/>
              <a:t>s.a.s</a:t>
            </a:r>
            <a:r>
              <a:rPr lang="tr-TR" sz="2400" dirty="0" smtClean="0"/>
              <a:t>.)’in </a:t>
            </a:r>
            <a:r>
              <a:rPr lang="tr-TR" sz="2400" dirty="0"/>
              <a:t>üzerine mesh ettiği mestlerin keyfiyeti konusunda farklı </a:t>
            </a:r>
            <a:r>
              <a:rPr lang="tr-TR" sz="2400" dirty="0" smtClean="0"/>
              <a:t>görüşler </a:t>
            </a:r>
            <a:r>
              <a:rPr lang="tr-TR" sz="2400" dirty="0"/>
              <a:t>ileri </a:t>
            </a:r>
            <a:r>
              <a:rPr lang="tr-TR" sz="2400" dirty="0" smtClean="0"/>
              <a:t>sürülmüştür </a:t>
            </a:r>
            <a:r>
              <a:rPr lang="tr-TR" sz="2000" dirty="0" smtClean="0"/>
              <a:t>(</a:t>
            </a:r>
            <a:r>
              <a:rPr lang="tr-TR" sz="2000" dirty="0" err="1" smtClean="0"/>
              <a:t>İbn</a:t>
            </a:r>
            <a:r>
              <a:rPr lang="tr-TR" sz="2000" dirty="0" smtClean="0"/>
              <a:t> </a:t>
            </a:r>
            <a:r>
              <a:rPr lang="tr-TR" sz="2000" dirty="0" err="1" smtClean="0"/>
              <a:t>Rüşd</a:t>
            </a:r>
            <a:r>
              <a:rPr lang="tr-TR" sz="2000" dirty="0"/>
              <a:t>, </a:t>
            </a:r>
            <a:r>
              <a:rPr lang="tr-TR" sz="2000" dirty="0" err="1" smtClean="0"/>
              <a:t>Bidayetü’l-müctehid</a:t>
            </a:r>
            <a:r>
              <a:rPr lang="tr-TR" sz="2000" dirty="0"/>
              <a:t>, I, 92-93). </a:t>
            </a:r>
            <a:endParaRPr lang="tr-TR" sz="2000" dirty="0" smtClean="0"/>
          </a:p>
          <a:p>
            <a:pPr marL="0" indent="0" algn="just">
              <a:buNone/>
            </a:pPr>
            <a:endParaRPr lang="tr-TR" sz="2400" dirty="0"/>
          </a:p>
        </p:txBody>
      </p:sp>
    </p:spTree>
    <p:extLst>
      <p:ext uri="{BB962C8B-B14F-4D97-AF65-F5344CB8AC3E}">
        <p14:creationId xmlns:p14="http://schemas.microsoft.com/office/powerpoint/2010/main" val="7298176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886700" cy="222703"/>
          </a:xfrm>
        </p:spPr>
        <p:txBody>
          <a:bodyPr>
            <a:normAutofit fontScale="90000"/>
          </a:bodyPr>
          <a:lstStyle/>
          <a:p>
            <a:endParaRPr lang="tr-TR" dirty="0"/>
          </a:p>
        </p:txBody>
      </p:sp>
      <p:sp>
        <p:nvSpPr>
          <p:cNvPr id="3" name="İçerik Yer Tutucusu 2"/>
          <p:cNvSpPr>
            <a:spLocks noGrp="1"/>
          </p:cNvSpPr>
          <p:nvPr>
            <p:ph idx="1"/>
          </p:nvPr>
        </p:nvSpPr>
        <p:spPr>
          <a:xfrm>
            <a:off x="628650" y="1436913"/>
            <a:ext cx="7886700" cy="4740049"/>
          </a:xfrm>
        </p:spPr>
        <p:txBody>
          <a:bodyPr>
            <a:normAutofit/>
          </a:bodyPr>
          <a:lstStyle/>
          <a:p>
            <a:pPr marL="0" indent="0" algn="just">
              <a:buNone/>
            </a:pPr>
            <a:r>
              <a:rPr lang="tr-TR" sz="2400" dirty="0" smtClean="0"/>
              <a:t>İmam </a:t>
            </a:r>
            <a:r>
              <a:rPr lang="tr-TR" sz="2400" dirty="0"/>
              <a:t>Muhammed ve </a:t>
            </a:r>
            <a:r>
              <a:rPr lang="tr-TR" sz="2400" dirty="0" smtClean="0"/>
              <a:t>İmam </a:t>
            </a:r>
            <a:r>
              <a:rPr lang="tr-TR" sz="2400" dirty="0" err="1"/>
              <a:t>Ebû</a:t>
            </a:r>
            <a:r>
              <a:rPr lang="tr-TR" sz="2400" dirty="0"/>
              <a:t> Yusuf, </a:t>
            </a:r>
            <a:r>
              <a:rPr lang="tr-TR" sz="2400" dirty="0" smtClean="0"/>
              <a:t>aşağıda </a:t>
            </a:r>
            <a:r>
              <a:rPr lang="tr-TR" sz="2400" dirty="0"/>
              <a:t>belirtilen </a:t>
            </a:r>
            <a:r>
              <a:rPr lang="tr-TR" sz="2400" dirty="0" smtClean="0"/>
              <a:t>şartları taşıyan </a:t>
            </a:r>
            <a:r>
              <a:rPr lang="tr-TR" sz="2400" dirty="0"/>
              <a:t>çoraplar üzerine mesh etmeyi caiz </a:t>
            </a:r>
            <a:r>
              <a:rPr lang="tr-TR" sz="2400" dirty="0" smtClean="0"/>
              <a:t>görmüşlerdir</a:t>
            </a:r>
            <a:r>
              <a:rPr lang="tr-TR" sz="2400" dirty="0"/>
              <a:t>. Buna göre ayağa giyilen çorap vb. bir </a:t>
            </a:r>
            <a:r>
              <a:rPr lang="tr-TR" sz="2400" dirty="0" smtClean="0"/>
              <a:t>şeyin </a:t>
            </a:r>
            <a:r>
              <a:rPr lang="tr-TR" sz="2400" dirty="0"/>
              <a:t>üzerine mesh edilebilmesi için bunların; ayağa </a:t>
            </a:r>
            <a:r>
              <a:rPr lang="tr-TR" sz="2400" dirty="0" smtClean="0"/>
              <a:t>giyilmiş </a:t>
            </a:r>
            <a:r>
              <a:rPr lang="tr-TR" sz="2400" dirty="0"/>
              <a:t>olarak normal bir </a:t>
            </a:r>
            <a:r>
              <a:rPr lang="tr-TR" sz="2400" dirty="0" smtClean="0"/>
              <a:t>yürüyüşle </a:t>
            </a:r>
            <a:r>
              <a:rPr lang="tr-TR" sz="2400" dirty="0"/>
              <a:t>en az bir fersah (</a:t>
            </a:r>
            <a:r>
              <a:rPr lang="tr-TR" sz="2400" dirty="0" smtClean="0"/>
              <a:t>yaklaşık </a:t>
            </a:r>
            <a:r>
              <a:rPr lang="tr-TR" sz="2400" dirty="0"/>
              <a:t>5 km. ) veya daha fazla yürüyecek kadar dayanıklı olması, giyildiğinde çorabın bağsız olarak ayakta durabilecek kadar sağlam ve kalın olması, hemen suyu emerek ayağa su geçirmemesi, çorapların kıl, pamuk, yün vb. giyimde kullanılan ürünlerden imal </a:t>
            </a:r>
            <a:r>
              <a:rPr lang="tr-TR" sz="2400" dirty="0" smtClean="0"/>
              <a:t>edilmiş </a:t>
            </a:r>
            <a:r>
              <a:rPr lang="tr-TR" sz="2400" dirty="0"/>
              <a:t>olması ve içini gösterecek kadar </a:t>
            </a:r>
            <a:r>
              <a:rPr lang="tr-TR" sz="2400" dirty="0" smtClean="0"/>
              <a:t>şeffaf </a:t>
            </a:r>
            <a:r>
              <a:rPr lang="tr-TR" sz="2400" dirty="0"/>
              <a:t>olmayıp, kalın olması gerekir </a:t>
            </a:r>
            <a:r>
              <a:rPr lang="tr-TR" sz="2000" dirty="0"/>
              <a:t>(el-</a:t>
            </a:r>
            <a:r>
              <a:rPr lang="tr-TR" sz="2000" dirty="0" err="1"/>
              <a:t>Hidaye</a:t>
            </a:r>
            <a:r>
              <a:rPr lang="tr-TR" sz="2000" dirty="0"/>
              <a:t>, </a:t>
            </a:r>
            <a:r>
              <a:rPr lang="tr-TR" sz="2000" dirty="0" err="1"/>
              <a:t>Merğînânî</a:t>
            </a:r>
            <a:r>
              <a:rPr lang="tr-TR" sz="2000" dirty="0"/>
              <a:t>, I, 30; Mehmet Zihni, </a:t>
            </a:r>
            <a:r>
              <a:rPr lang="tr-TR" sz="2000" dirty="0" smtClean="0"/>
              <a:t>Nimet-i İslâm</a:t>
            </a:r>
            <a:r>
              <a:rPr lang="tr-TR" sz="2000" dirty="0"/>
              <a:t>, </a:t>
            </a:r>
            <a:r>
              <a:rPr lang="tr-TR" sz="2000" dirty="0" smtClean="0"/>
              <a:t>İstanbul </a:t>
            </a:r>
            <a:r>
              <a:rPr lang="tr-TR" sz="2000" dirty="0"/>
              <a:t>1971, s. 83</a:t>
            </a:r>
            <a:r>
              <a:rPr lang="tr-TR" sz="2000" dirty="0" smtClean="0"/>
              <a:t>).</a:t>
            </a:r>
          </a:p>
          <a:p>
            <a:pPr marL="0" indent="0" algn="just">
              <a:buNone/>
            </a:pPr>
            <a:endParaRPr lang="tr-TR" sz="2000" dirty="0"/>
          </a:p>
        </p:txBody>
      </p:sp>
    </p:spTree>
    <p:extLst>
      <p:ext uri="{BB962C8B-B14F-4D97-AF65-F5344CB8AC3E}">
        <p14:creationId xmlns:p14="http://schemas.microsoft.com/office/powerpoint/2010/main" val="4102201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28650" y="1591408"/>
            <a:ext cx="7886700" cy="4585555"/>
          </a:xfrm>
        </p:spPr>
        <p:txBody>
          <a:bodyPr/>
          <a:lstStyle/>
          <a:p>
            <a:pPr marL="0" indent="0">
              <a:buNone/>
            </a:pPr>
            <a:endParaRPr lang="tr-TR" dirty="0" smtClean="0"/>
          </a:p>
          <a:p>
            <a:pPr marL="0" indent="0">
              <a:buNone/>
            </a:pPr>
            <a:endParaRPr lang="tr-TR" dirty="0"/>
          </a:p>
          <a:p>
            <a:pPr marL="0" indent="0">
              <a:buNone/>
            </a:pPr>
            <a:endParaRPr lang="tr-TR" dirty="0" smtClean="0">
              <a:solidFill>
                <a:srgbClr val="FF0000"/>
              </a:solidFill>
            </a:endParaRPr>
          </a:p>
          <a:p>
            <a:pPr marL="0" indent="0" algn="ctr">
              <a:buNone/>
            </a:pPr>
            <a:r>
              <a:rPr lang="tr-TR" sz="5400" b="1" dirty="0" smtClean="0">
                <a:solidFill>
                  <a:srgbClr val="FF0000"/>
                </a:solidFill>
              </a:rPr>
              <a:t>TAHARET</a:t>
            </a:r>
            <a:r>
              <a:rPr lang="tr-TR" sz="5400" b="1" dirty="0">
                <a:solidFill>
                  <a:srgbClr val="FF0000"/>
                </a:solidFill>
              </a:rPr>
              <a:t> </a:t>
            </a:r>
            <a:r>
              <a:rPr lang="tr-TR" sz="5400" b="1" dirty="0" smtClean="0">
                <a:solidFill>
                  <a:srgbClr val="FF0000"/>
                </a:solidFill>
              </a:rPr>
              <a:t>VE TEMİZLİK</a:t>
            </a:r>
            <a:endParaRPr lang="tr-TR" sz="5400" b="1" dirty="0">
              <a:solidFill>
                <a:srgbClr val="FF0000"/>
              </a:solidFill>
            </a:endParaRPr>
          </a:p>
        </p:txBody>
      </p:sp>
    </p:spTree>
    <p:extLst>
      <p:ext uri="{BB962C8B-B14F-4D97-AF65-F5344CB8AC3E}">
        <p14:creationId xmlns:p14="http://schemas.microsoft.com/office/powerpoint/2010/main" val="20175043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28650" y="2272937"/>
            <a:ext cx="7886700" cy="3904026"/>
          </a:xfrm>
        </p:spPr>
        <p:txBody>
          <a:bodyPr>
            <a:normAutofit/>
          </a:bodyPr>
          <a:lstStyle/>
          <a:p>
            <a:pPr marL="0" indent="0" algn="just">
              <a:buNone/>
            </a:pPr>
            <a:r>
              <a:rPr lang="tr-TR" sz="2400" dirty="0" err="1"/>
              <a:t>Ebû</a:t>
            </a:r>
            <a:r>
              <a:rPr lang="tr-TR" sz="2400" dirty="0"/>
              <a:t> </a:t>
            </a:r>
            <a:r>
              <a:rPr lang="tr-TR" sz="2400" dirty="0" err="1"/>
              <a:t>Hanîfe</a:t>
            </a:r>
            <a:r>
              <a:rPr lang="tr-TR" sz="2400" dirty="0"/>
              <a:t>, önceleri kalın da olsa çorabın alt kısmının deri ile kaplı olmadıkça üzerine mesh etmenin caiz olmayacağı </a:t>
            </a:r>
            <a:r>
              <a:rPr lang="tr-TR" sz="2400" dirty="0" smtClean="0"/>
              <a:t>görüşünde </a:t>
            </a:r>
            <a:r>
              <a:rPr lang="tr-TR" sz="2400" dirty="0"/>
              <a:t>iken, vefatına az bir zaman kala bu </a:t>
            </a:r>
            <a:r>
              <a:rPr lang="tr-TR" sz="2400" dirty="0" smtClean="0"/>
              <a:t>görüşünden </a:t>
            </a:r>
            <a:r>
              <a:rPr lang="tr-TR" sz="2400" dirty="0"/>
              <a:t>vaz geçerek, caiz olduğu kanaatine </a:t>
            </a:r>
            <a:r>
              <a:rPr lang="tr-TR" sz="2400" dirty="0" smtClean="0"/>
              <a:t>varmıştır</a:t>
            </a:r>
            <a:r>
              <a:rPr lang="tr-TR" sz="2400" dirty="0"/>
              <a:t>. Hastalığında kalın çoraplar üzerine mesh ederek, ziyaretçilerine: “Vaktiyle başkalarına </a:t>
            </a:r>
            <a:r>
              <a:rPr lang="tr-TR" sz="2400" dirty="0" err="1"/>
              <a:t>nehyettiğim</a:t>
            </a:r>
            <a:r>
              <a:rPr lang="tr-TR" sz="2400" dirty="0"/>
              <a:t> şeyi, şimdi kendim yapmaktayım” </a:t>
            </a:r>
            <a:r>
              <a:rPr lang="tr-TR" sz="2400" dirty="0" smtClean="0"/>
              <a:t>demiştir </a:t>
            </a:r>
            <a:r>
              <a:rPr lang="tr-TR" sz="2000" dirty="0"/>
              <a:t>(</a:t>
            </a:r>
            <a:r>
              <a:rPr lang="tr-TR" sz="2000" dirty="0" err="1"/>
              <a:t>Kâsânî</a:t>
            </a:r>
            <a:r>
              <a:rPr lang="tr-TR" sz="2000" dirty="0"/>
              <a:t>, </a:t>
            </a:r>
            <a:r>
              <a:rPr lang="tr-TR" sz="2000" dirty="0" err="1" smtClean="0"/>
              <a:t>Bedâiü’s-sanâi</a:t>
            </a:r>
            <a:r>
              <a:rPr lang="tr-TR" sz="2000" dirty="0" smtClean="0"/>
              <a:t>, </a:t>
            </a:r>
            <a:r>
              <a:rPr lang="tr-TR" sz="2000" dirty="0"/>
              <a:t>(</a:t>
            </a:r>
            <a:r>
              <a:rPr lang="tr-TR" sz="2000" dirty="0" err="1"/>
              <a:t>Thk</a:t>
            </a:r>
            <a:r>
              <a:rPr lang="tr-TR" sz="2000" dirty="0"/>
              <a:t>. Muhammed Adnan) </a:t>
            </a:r>
            <a:r>
              <a:rPr lang="tr-TR" sz="2000" dirty="0" err="1"/>
              <a:t>Dâru</a:t>
            </a:r>
            <a:r>
              <a:rPr lang="tr-TR" sz="2000" dirty="0"/>
              <a:t> </a:t>
            </a:r>
            <a:r>
              <a:rPr lang="tr-TR" sz="2000" dirty="0" err="1" smtClean="0"/>
              <a:t>İhyâi’t</a:t>
            </a:r>
            <a:r>
              <a:rPr lang="tr-TR" sz="2000" dirty="0" smtClean="0"/>
              <a:t>-</a:t>
            </a:r>
            <a:r>
              <a:rPr lang="tr-TR" sz="2000" dirty="0" err="1" smtClean="0"/>
              <a:t>Türâsi’l</a:t>
            </a:r>
            <a:r>
              <a:rPr lang="tr-TR" sz="2000" dirty="0" smtClean="0"/>
              <a:t>-Arabî</a:t>
            </a:r>
            <a:r>
              <a:rPr lang="tr-TR" sz="2000" dirty="0"/>
              <a:t>, Beyrut 1998, I, 83).  </a:t>
            </a:r>
          </a:p>
          <a:p>
            <a:pPr marL="0" indent="0">
              <a:buNone/>
            </a:pPr>
            <a:endParaRPr lang="tr-TR" dirty="0"/>
          </a:p>
        </p:txBody>
      </p:sp>
    </p:spTree>
    <p:extLst>
      <p:ext uri="{BB962C8B-B14F-4D97-AF65-F5344CB8AC3E}">
        <p14:creationId xmlns:p14="http://schemas.microsoft.com/office/powerpoint/2010/main" val="2951766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770709"/>
            <a:ext cx="7886700" cy="1476102"/>
          </a:xfrm>
        </p:spPr>
        <p:txBody>
          <a:bodyPr>
            <a:normAutofit/>
          </a:bodyPr>
          <a:lstStyle/>
          <a:p>
            <a:pPr algn="ctr"/>
            <a:r>
              <a:rPr lang="tr-TR" sz="3600" b="1" dirty="0">
                <a:solidFill>
                  <a:srgbClr val="FF0000"/>
                </a:solidFill>
                <a:latin typeface="+mn-lt"/>
              </a:rPr>
              <a:t>Askerde çizme veya bot üzerine mesh caiz midir? </a:t>
            </a:r>
          </a:p>
        </p:txBody>
      </p:sp>
      <p:sp>
        <p:nvSpPr>
          <p:cNvPr id="3" name="İçerik Yer Tutucusu 2"/>
          <p:cNvSpPr>
            <a:spLocks noGrp="1"/>
          </p:cNvSpPr>
          <p:nvPr>
            <p:ph idx="1"/>
          </p:nvPr>
        </p:nvSpPr>
        <p:spPr>
          <a:xfrm>
            <a:off x="628650" y="2090057"/>
            <a:ext cx="7886700" cy="4139158"/>
          </a:xfrm>
        </p:spPr>
        <p:txBody>
          <a:bodyPr/>
          <a:lstStyle/>
          <a:p>
            <a:pPr marL="0" indent="0">
              <a:buNone/>
            </a:pPr>
            <a:endParaRPr lang="tr-TR" dirty="0"/>
          </a:p>
          <a:p>
            <a:pPr marL="0" indent="0" algn="just">
              <a:buNone/>
            </a:pPr>
            <a:r>
              <a:rPr lang="tr-TR" sz="2400" dirty="0" smtClean="0"/>
              <a:t>Abdest </a:t>
            </a:r>
            <a:r>
              <a:rPr lang="tr-TR" sz="2400" dirty="0"/>
              <a:t>alırken üzerine mesh yapılan mest; deri vb. maddelerden yapılan, ayakları topuklarla birlikte örten, içine su geçirmeyen, bağsız ayakta durabilen bir pabuç </a:t>
            </a:r>
            <a:r>
              <a:rPr lang="tr-TR" sz="2400" dirty="0" smtClean="0"/>
              <a:t>çeşididir</a:t>
            </a:r>
            <a:r>
              <a:rPr lang="tr-TR" sz="2400" dirty="0"/>
              <a:t>. Ayakları aynı </a:t>
            </a:r>
            <a:r>
              <a:rPr lang="tr-TR" sz="2400" dirty="0" smtClean="0"/>
              <a:t>şekilde </a:t>
            </a:r>
            <a:r>
              <a:rPr lang="tr-TR" sz="2400" dirty="0"/>
              <a:t>örten bot, potin vb. pabuçlar da mest hükmündedir. Bu itibarla bir asker, abdestli olarak </a:t>
            </a:r>
            <a:r>
              <a:rPr lang="tr-TR" sz="2400" dirty="0" smtClean="0"/>
              <a:t>giymiş </a:t>
            </a:r>
            <a:r>
              <a:rPr lang="tr-TR" sz="2400" dirty="0"/>
              <a:t>olduğu botların üzerine mesh edebilir ve üzerinde ya da altında namaza engel bir pislik yoksa bu botlar ile namazını kılabilir </a:t>
            </a:r>
            <a:r>
              <a:rPr lang="tr-TR" sz="2000" dirty="0"/>
              <a:t>(</a:t>
            </a:r>
            <a:r>
              <a:rPr lang="tr-TR" sz="2000" dirty="0" err="1"/>
              <a:t>Merğînânî</a:t>
            </a:r>
            <a:r>
              <a:rPr lang="tr-TR" sz="2000" dirty="0"/>
              <a:t>, el-</a:t>
            </a:r>
            <a:r>
              <a:rPr lang="tr-TR" sz="2000" dirty="0" err="1"/>
              <a:t>Hidaye</a:t>
            </a:r>
            <a:r>
              <a:rPr lang="tr-TR" sz="2000" dirty="0"/>
              <a:t>, I, 29). </a:t>
            </a:r>
          </a:p>
        </p:txBody>
      </p:sp>
    </p:spTree>
    <p:extLst>
      <p:ext uri="{BB962C8B-B14F-4D97-AF65-F5344CB8AC3E}">
        <p14:creationId xmlns:p14="http://schemas.microsoft.com/office/powerpoint/2010/main" val="26622831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770709"/>
            <a:ext cx="7886700" cy="1201782"/>
          </a:xfrm>
        </p:spPr>
        <p:txBody>
          <a:bodyPr>
            <a:normAutofit/>
          </a:bodyPr>
          <a:lstStyle/>
          <a:p>
            <a:pPr algn="ctr"/>
            <a:r>
              <a:rPr lang="tr-TR" sz="3600" b="1" dirty="0">
                <a:solidFill>
                  <a:srgbClr val="FF0000"/>
                </a:solidFill>
                <a:latin typeface="+mn-lt"/>
              </a:rPr>
              <a:t>Mest üzerine giyilen çoraplara mesh edilebilir mi? </a:t>
            </a:r>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endParaRPr lang="tr-TR" sz="2400" dirty="0" smtClean="0"/>
          </a:p>
          <a:p>
            <a:pPr marL="0" indent="0" algn="just">
              <a:buNone/>
            </a:pPr>
            <a:r>
              <a:rPr lang="tr-TR" sz="2400" dirty="0" smtClean="0"/>
              <a:t>Mestler </a:t>
            </a:r>
            <a:r>
              <a:rPr lang="tr-TR" sz="2400" dirty="0"/>
              <a:t>üzerine giyilen çoraplar, ince olup üzerine mesh edildiğinde, altına ıslaklığı geçirirse, bunlar üzerine mesh edilmesi caizdir. Islaklık alta geçmediği takdirde mesh üzerine mesh </a:t>
            </a:r>
            <a:r>
              <a:rPr lang="tr-TR" sz="2400" dirty="0" smtClean="0"/>
              <a:t>gerçekleşmiş </a:t>
            </a:r>
            <a:r>
              <a:rPr lang="tr-TR" sz="2400" dirty="0"/>
              <a:t>olmaz.  Mest üzerine giyilen çoraplar, üzerine mesh yapılabilecek evsafta ise bu çoraplar üzerine de mesh yapılabilir. Zira bunlar mest üzerine giyilen çizme hükmündedir </a:t>
            </a:r>
            <a:r>
              <a:rPr lang="tr-TR" sz="2000" dirty="0"/>
              <a:t>(</a:t>
            </a:r>
            <a:r>
              <a:rPr lang="tr-TR" sz="2000" dirty="0" err="1"/>
              <a:t>Mevsılî</a:t>
            </a:r>
            <a:r>
              <a:rPr lang="tr-TR" sz="2000" dirty="0"/>
              <a:t>, </a:t>
            </a:r>
            <a:r>
              <a:rPr lang="tr-TR" sz="2000" dirty="0" smtClean="0"/>
              <a:t>el-İhtiyar</a:t>
            </a:r>
            <a:r>
              <a:rPr lang="tr-TR" sz="2000" dirty="0"/>
              <a:t>, I, 24).  </a:t>
            </a:r>
          </a:p>
          <a:p>
            <a:pPr marL="0" indent="0">
              <a:buNone/>
            </a:pPr>
            <a:endParaRPr lang="tr-TR" dirty="0"/>
          </a:p>
        </p:txBody>
      </p:sp>
    </p:spTree>
    <p:extLst>
      <p:ext uri="{BB962C8B-B14F-4D97-AF65-F5344CB8AC3E}">
        <p14:creationId xmlns:p14="http://schemas.microsoft.com/office/powerpoint/2010/main" val="469466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7566"/>
            <a:ext cx="7886700" cy="1084217"/>
          </a:xfrm>
        </p:spPr>
        <p:txBody>
          <a:bodyPr>
            <a:noAutofit/>
          </a:bodyPr>
          <a:lstStyle/>
          <a:p>
            <a:pPr algn="ctr"/>
            <a:r>
              <a:rPr lang="tr-TR" sz="3600" b="1" dirty="0">
                <a:solidFill>
                  <a:srgbClr val="FF0000"/>
                </a:solidFill>
                <a:latin typeface="+mn-lt"/>
              </a:rPr>
              <a:t>Periton diyalizine giren hastanın abdesti ne zaman bozulur? </a:t>
            </a:r>
          </a:p>
        </p:txBody>
      </p:sp>
      <p:sp>
        <p:nvSpPr>
          <p:cNvPr id="3" name="İçerik Yer Tutucusu 2"/>
          <p:cNvSpPr>
            <a:spLocks noGrp="1"/>
          </p:cNvSpPr>
          <p:nvPr>
            <p:ph idx="1"/>
          </p:nvPr>
        </p:nvSpPr>
        <p:spPr>
          <a:xfrm>
            <a:off x="628650" y="1423851"/>
            <a:ext cx="7886700" cy="5238206"/>
          </a:xfrm>
        </p:spPr>
        <p:txBody>
          <a:bodyPr>
            <a:noAutofit/>
          </a:bodyPr>
          <a:lstStyle/>
          <a:p>
            <a:pPr marL="0" indent="0" algn="just">
              <a:buNone/>
            </a:pPr>
            <a:r>
              <a:rPr lang="tr-TR" sz="2400" dirty="0"/>
              <a:t>Periton diyalizi böbrek yetmezliği hastalığında kullanılan bir tedavi yöntemidir. Bu yöntemle karın </a:t>
            </a:r>
            <a:r>
              <a:rPr lang="tr-TR" sz="2400" dirty="0" smtClean="0"/>
              <a:t>boşluğuna </a:t>
            </a:r>
            <a:r>
              <a:rPr lang="tr-TR" sz="2400" dirty="0"/>
              <a:t>bir </a:t>
            </a:r>
            <a:r>
              <a:rPr lang="tr-TR" sz="2400" dirty="0" err="1"/>
              <a:t>katater</a:t>
            </a:r>
            <a:r>
              <a:rPr lang="tr-TR" sz="2400" dirty="0"/>
              <a:t> </a:t>
            </a:r>
            <a:r>
              <a:rPr lang="tr-TR" sz="2400" dirty="0" smtClean="0"/>
              <a:t>yerleştirilir</a:t>
            </a:r>
            <a:r>
              <a:rPr lang="tr-TR" sz="2400" dirty="0"/>
              <a:t>. Bu </a:t>
            </a:r>
            <a:r>
              <a:rPr lang="tr-TR" sz="2400" dirty="0" err="1"/>
              <a:t>kataterden</a:t>
            </a:r>
            <a:r>
              <a:rPr lang="tr-TR" sz="2400" dirty="0"/>
              <a:t> verilen diyaliz sıvıları ile karın </a:t>
            </a:r>
            <a:r>
              <a:rPr lang="tr-TR" sz="2400" dirty="0" smtClean="0"/>
              <a:t>boşluğu </a:t>
            </a:r>
            <a:r>
              <a:rPr lang="tr-TR" sz="2400" dirty="0"/>
              <a:t>doldurulur. Karın zarı bir filtre görevi görür. Kandaki zararlı madde ve fazla sıvılar karın </a:t>
            </a:r>
            <a:r>
              <a:rPr lang="tr-TR" sz="2400" dirty="0" smtClean="0"/>
              <a:t>boşluğundaki </a:t>
            </a:r>
            <a:r>
              <a:rPr lang="tr-TR" sz="2400" dirty="0"/>
              <a:t>sıvıya geçer. Bu sıvının </a:t>
            </a:r>
            <a:r>
              <a:rPr lang="tr-TR" sz="2400" dirty="0" smtClean="0"/>
              <a:t>boşaltılması </a:t>
            </a:r>
            <a:r>
              <a:rPr lang="tr-TR" sz="2400" dirty="0"/>
              <a:t>ile vücutta biriken fazla sıvı ve zehirli maddeler vücuttan atılır.  Yukarıda izah edildiği </a:t>
            </a:r>
            <a:r>
              <a:rPr lang="tr-TR" sz="2400" dirty="0" smtClean="0"/>
              <a:t>şekliyle </a:t>
            </a:r>
            <a:r>
              <a:rPr lang="tr-TR" sz="2400" dirty="0"/>
              <a:t>Periton Diyalizi uygulanan böbrek hastalarının karın </a:t>
            </a:r>
            <a:r>
              <a:rPr lang="tr-TR" sz="2400" dirty="0" smtClean="0"/>
              <a:t>boşluğuna </a:t>
            </a:r>
            <a:r>
              <a:rPr lang="tr-TR" sz="2400" dirty="0"/>
              <a:t>verilen ve daha sonra </a:t>
            </a:r>
            <a:r>
              <a:rPr lang="tr-TR" sz="2400" dirty="0" smtClean="0"/>
              <a:t>dışarı </a:t>
            </a:r>
            <a:r>
              <a:rPr lang="tr-TR" sz="2400" dirty="0"/>
              <a:t>atılan sıvılar vücuttaki dinen pis sayılan bir nesnenin </a:t>
            </a:r>
            <a:r>
              <a:rPr lang="tr-TR" sz="2400" dirty="0" smtClean="0"/>
              <a:t>dışarıya </a:t>
            </a:r>
            <a:r>
              <a:rPr lang="tr-TR" sz="2400" dirty="0"/>
              <a:t>çıkması hükmündedir. Bu itibarla, idrardan korunma hususunda gösterilen titizliğin, bu su için de gösterilmesi gerekir. Mezkûr sıvının anlatıldığı </a:t>
            </a:r>
            <a:r>
              <a:rPr lang="tr-TR" sz="2400" dirty="0" smtClean="0"/>
              <a:t>şekilde </a:t>
            </a:r>
            <a:r>
              <a:rPr lang="tr-TR" sz="2400" dirty="0"/>
              <a:t>vücut </a:t>
            </a:r>
            <a:r>
              <a:rPr lang="tr-TR" sz="2400" dirty="0" smtClean="0"/>
              <a:t>dışına çıkışı </a:t>
            </a:r>
            <a:r>
              <a:rPr lang="tr-TR" sz="2400" dirty="0"/>
              <a:t>veya </a:t>
            </a:r>
            <a:r>
              <a:rPr lang="tr-TR" sz="2400" dirty="0" smtClean="0"/>
              <a:t>çıkarılışı</a:t>
            </a:r>
            <a:r>
              <a:rPr lang="tr-TR" sz="2400" dirty="0"/>
              <a:t>, normal hallerde vücuttan </a:t>
            </a:r>
            <a:r>
              <a:rPr lang="tr-TR" sz="2400" dirty="0" smtClean="0"/>
              <a:t>dışarı </a:t>
            </a:r>
            <a:r>
              <a:rPr lang="tr-TR" sz="2400" dirty="0"/>
              <a:t>çıkan dinen pis bir maddede olduğu gibi abdesti bozar. Elbiseye veya bedene </a:t>
            </a:r>
            <a:r>
              <a:rPr lang="tr-TR" sz="2400" dirty="0" smtClean="0"/>
              <a:t>bulaşması </a:t>
            </a:r>
            <a:r>
              <a:rPr lang="tr-TR" sz="2400" dirty="0"/>
              <a:t>halinde bu kısmın yıkanması gerekir (</a:t>
            </a:r>
            <a:r>
              <a:rPr lang="tr-TR" sz="2000" dirty="0" err="1"/>
              <a:t>Kâsânî</a:t>
            </a:r>
            <a:r>
              <a:rPr lang="tr-TR" sz="2000" dirty="0"/>
              <a:t>, </a:t>
            </a:r>
            <a:r>
              <a:rPr lang="tr-TR" sz="2000" dirty="0" err="1" smtClean="0"/>
              <a:t>Bedaiu’s-Sanâi</a:t>
            </a:r>
            <a:r>
              <a:rPr lang="tr-TR" sz="2000" dirty="0" smtClean="0"/>
              <a:t>, </a:t>
            </a:r>
            <a:r>
              <a:rPr lang="tr-TR" sz="2000" dirty="0"/>
              <a:t>1, 119, </a:t>
            </a:r>
            <a:r>
              <a:rPr lang="tr-TR" sz="2000" dirty="0" err="1"/>
              <a:t>Merğînânî</a:t>
            </a:r>
            <a:r>
              <a:rPr lang="tr-TR" sz="2000" dirty="0"/>
              <a:t>, el-</a:t>
            </a:r>
            <a:r>
              <a:rPr lang="tr-TR" sz="2000" dirty="0" err="1"/>
              <a:t>Hidâye</a:t>
            </a:r>
            <a:r>
              <a:rPr lang="tr-TR" sz="2000" dirty="0"/>
              <a:t>, 1, 15).  </a:t>
            </a:r>
          </a:p>
          <a:p>
            <a:pPr marL="0" indent="0" algn="just">
              <a:buNone/>
            </a:pPr>
            <a:endParaRPr lang="tr-TR" sz="2400" dirty="0"/>
          </a:p>
        </p:txBody>
      </p:sp>
    </p:spTree>
    <p:extLst>
      <p:ext uri="{BB962C8B-B14F-4D97-AF65-F5344CB8AC3E}">
        <p14:creationId xmlns:p14="http://schemas.microsoft.com/office/powerpoint/2010/main" val="27125264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8988" y="373918"/>
            <a:ext cx="7886700" cy="1415693"/>
          </a:xfrm>
        </p:spPr>
        <p:txBody>
          <a:bodyPr>
            <a:noAutofit/>
          </a:bodyPr>
          <a:lstStyle/>
          <a:p>
            <a:pPr algn="ctr"/>
            <a:r>
              <a:rPr lang="tr-TR" sz="3600" b="1" dirty="0" err="1">
                <a:solidFill>
                  <a:srgbClr val="FF0000"/>
                </a:solidFill>
                <a:latin typeface="+mn-lt"/>
              </a:rPr>
              <a:t>Hemoroid</a:t>
            </a:r>
            <a:r>
              <a:rPr lang="tr-TR" sz="3600" b="1" dirty="0">
                <a:solidFill>
                  <a:srgbClr val="FF0000"/>
                </a:solidFill>
                <a:latin typeface="+mn-lt"/>
              </a:rPr>
              <a:t>/basur hastalığından dolayı gelen kan nasıl temizlenir, abdest nasıl alınmalıdır?</a:t>
            </a:r>
          </a:p>
        </p:txBody>
      </p:sp>
      <p:sp>
        <p:nvSpPr>
          <p:cNvPr id="3" name="İçerik Yer Tutucusu 2"/>
          <p:cNvSpPr>
            <a:spLocks noGrp="1"/>
          </p:cNvSpPr>
          <p:nvPr>
            <p:ph idx="1"/>
          </p:nvPr>
        </p:nvSpPr>
        <p:spPr>
          <a:xfrm>
            <a:off x="698988" y="1907931"/>
            <a:ext cx="7886700" cy="4246684"/>
          </a:xfrm>
        </p:spPr>
        <p:txBody>
          <a:bodyPr>
            <a:noAutofit/>
          </a:bodyPr>
          <a:lstStyle/>
          <a:p>
            <a:pPr marL="0" indent="0" algn="just">
              <a:buNone/>
            </a:pPr>
            <a:r>
              <a:rPr lang="tr-TR" sz="2400" dirty="0"/>
              <a:t>Hemoroidin ya da </a:t>
            </a:r>
            <a:r>
              <a:rPr lang="tr-TR" sz="2400" dirty="0" smtClean="0"/>
              <a:t>başka </a:t>
            </a:r>
            <a:r>
              <a:rPr lang="tr-TR" sz="2400" dirty="0"/>
              <a:t>bir uzvun kanaması ile abdest bozulur. Ancak kanadığı halde akmayan ve çıktığı yerin </a:t>
            </a:r>
            <a:r>
              <a:rPr lang="tr-TR" sz="2400" dirty="0" smtClean="0"/>
              <a:t>dışına taşmayan </a:t>
            </a:r>
            <a:r>
              <a:rPr lang="tr-TR" sz="2400" dirty="0"/>
              <a:t>kanamalar abdesti bozmaz </a:t>
            </a:r>
            <a:r>
              <a:rPr lang="tr-TR" sz="2000" dirty="0"/>
              <a:t>(</a:t>
            </a:r>
            <a:r>
              <a:rPr lang="tr-TR" sz="2000" dirty="0" err="1"/>
              <a:t>Mevsılî</a:t>
            </a:r>
            <a:r>
              <a:rPr lang="tr-TR" sz="2000" dirty="0"/>
              <a:t>, </a:t>
            </a:r>
            <a:r>
              <a:rPr lang="tr-TR" sz="2000" dirty="0" smtClean="0"/>
              <a:t>el-</a:t>
            </a:r>
            <a:r>
              <a:rPr lang="tr-TR" sz="2000" dirty="0" err="1" smtClean="0"/>
              <a:t>İhtiyâr</a:t>
            </a:r>
            <a:r>
              <a:rPr lang="tr-TR" sz="2000" dirty="0"/>
              <a:t>, I, 9). </a:t>
            </a:r>
            <a:r>
              <a:rPr lang="tr-TR" sz="2400" dirty="0" err="1" smtClean="0"/>
              <a:t>Şâfiî</a:t>
            </a:r>
            <a:r>
              <a:rPr lang="tr-TR" sz="2400" dirty="0" smtClean="0"/>
              <a:t> </a:t>
            </a:r>
            <a:r>
              <a:rPr lang="tr-TR" sz="2400" dirty="0"/>
              <a:t>ve Malikî mezhebine göre kanama hiçbir </a:t>
            </a:r>
            <a:r>
              <a:rPr lang="tr-TR" sz="2400" dirty="0" smtClean="0"/>
              <a:t>şekilde </a:t>
            </a:r>
            <a:r>
              <a:rPr lang="tr-TR" sz="2400" dirty="0"/>
              <a:t>abdesti bozmaz </a:t>
            </a:r>
            <a:r>
              <a:rPr lang="tr-TR" sz="2000" dirty="0" smtClean="0"/>
              <a:t>(</a:t>
            </a:r>
            <a:r>
              <a:rPr lang="tr-TR" sz="2000" dirty="0" err="1" smtClean="0"/>
              <a:t>İbn</a:t>
            </a:r>
            <a:r>
              <a:rPr lang="tr-TR" sz="2000" dirty="0" smtClean="0"/>
              <a:t> </a:t>
            </a:r>
            <a:r>
              <a:rPr lang="tr-TR" sz="2000" dirty="0" err="1"/>
              <a:t>Kudâme</a:t>
            </a:r>
            <a:r>
              <a:rPr lang="tr-TR" sz="2000" dirty="0"/>
              <a:t>, el-</a:t>
            </a:r>
            <a:r>
              <a:rPr lang="tr-TR" sz="2000" dirty="0" err="1"/>
              <a:t>Muğnî</a:t>
            </a:r>
            <a:r>
              <a:rPr lang="tr-TR" sz="2000" dirty="0"/>
              <a:t>, I, 195).  </a:t>
            </a:r>
            <a:r>
              <a:rPr lang="tr-TR" sz="2400" dirty="0" err="1"/>
              <a:t>Hemoroid</a:t>
            </a:r>
            <a:r>
              <a:rPr lang="tr-TR" sz="2400" dirty="0"/>
              <a:t> kanaması süreklilik </a:t>
            </a:r>
            <a:r>
              <a:rPr lang="tr-TR" sz="2400" dirty="0" smtClean="0"/>
              <a:t>taşıyorsa </a:t>
            </a:r>
            <a:r>
              <a:rPr lang="tr-TR" sz="2400" dirty="0"/>
              <a:t>bu kimse özürlülere tanınan kolaylıktan istifade edebilir. </a:t>
            </a:r>
            <a:endParaRPr lang="tr-TR" sz="2400" dirty="0" smtClean="0"/>
          </a:p>
          <a:p>
            <a:pPr marL="0" indent="0" algn="just">
              <a:buNone/>
            </a:pPr>
            <a:r>
              <a:rPr lang="tr-TR" sz="2400" dirty="0"/>
              <a:t>Özürlü kimseden akan kan, irin, idrar gibi </a:t>
            </a:r>
            <a:r>
              <a:rPr lang="tr-TR" sz="2400" dirty="0" smtClean="0"/>
              <a:t>şeylerin çamaşıra bulaşması </a:t>
            </a:r>
            <a:r>
              <a:rPr lang="tr-TR" sz="2400" dirty="0"/>
              <a:t>halinde, bundan kaçınılması mümkün değil ve temizlendiğinde tekrar </a:t>
            </a:r>
            <a:r>
              <a:rPr lang="tr-TR" sz="2400" dirty="0" smtClean="0"/>
              <a:t>bulaşacaksa çamaşır </a:t>
            </a:r>
            <a:r>
              <a:rPr lang="tr-TR" sz="2400" dirty="0"/>
              <a:t>yıkanmadan namaz kılınabilir. Fakat elbiseye tekrar </a:t>
            </a:r>
            <a:r>
              <a:rPr lang="tr-TR" sz="2400" dirty="0" smtClean="0"/>
              <a:t>bulaşmayacaksa</a:t>
            </a:r>
            <a:r>
              <a:rPr lang="tr-TR" sz="2400" dirty="0"/>
              <a:t>, yıkanması gerekir </a:t>
            </a:r>
            <a:r>
              <a:rPr lang="tr-TR" sz="2000" dirty="0"/>
              <a:t>(</a:t>
            </a:r>
            <a:r>
              <a:rPr lang="tr-TR" sz="2000" dirty="0" err="1"/>
              <a:t>Kâsânî</a:t>
            </a:r>
            <a:r>
              <a:rPr lang="tr-TR" sz="2000" dirty="0"/>
              <a:t>, </a:t>
            </a:r>
            <a:r>
              <a:rPr lang="tr-TR" sz="2000" dirty="0" err="1" smtClean="0"/>
              <a:t>Bedaiu’s-Sanâi</a:t>
            </a:r>
            <a:r>
              <a:rPr lang="tr-TR" sz="2000" dirty="0" smtClean="0"/>
              <a:t>, </a:t>
            </a:r>
            <a:r>
              <a:rPr lang="tr-TR" sz="2000" dirty="0"/>
              <a:t>I, 28-29).  </a:t>
            </a:r>
          </a:p>
          <a:p>
            <a:pPr marL="0" indent="0" algn="just">
              <a:buNone/>
            </a:pPr>
            <a:endParaRPr lang="tr-TR" sz="2400" dirty="0" smtClean="0"/>
          </a:p>
        </p:txBody>
      </p:sp>
    </p:spTree>
    <p:extLst>
      <p:ext uri="{BB962C8B-B14F-4D97-AF65-F5344CB8AC3E}">
        <p14:creationId xmlns:p14="http://schemas.microsoft.com/office/powerpoint/2010/main" val="20436703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640080"/>
            <a:ext cx="7886700" cy="1319349"/>
          </a:xfrm>
        </p:spPr>
        <p:txBody>
          <a:bodyPr>
            <a:normAutofit/>
          </a:bodyPr>
          <a:lstStyle/>
          <a:p>
            <a:pPr algn="ctr"/>
            <a:r>
              <a:rPr lang="tr-TR" sz="3600" b="1" dirty="0">
                <a:solidFill>
                  <a:srgbClr val="FF0000"/>
                </a:solidFill>
                <a:latin typeface="+mn-lt"/>
              </a:rPr>
              <a:t>Saç boyası, abdest ve gusle engel midir? </a:t>
            </a:r>
          </a:p>
        </p:txBody>
      </p:sp>
      <p:sp>
        <p:nvSpPr>
          <p:cNvPr id="3" name="İçerik Yer Tutucusu 2"/>
          <p:cNvSpPr>
            <a:spLocks noGrp="1"/>
          </p:cNvSpPr>
          <p:nvPr>
            <p:ph idx="1"/>
          </p:nvPr>
        </p:nvSpPr>
        <p:spPr>
          <a:xfrm>
            <a:off x="628650" y="1776549"/>
            <a:ext cx="7886700" cy="4400414"/>
          </a:xfrm>
        </p:spPr>
        <p:txBody>
          <a:bodyPr>
            <a:normAutofit/>
          </a:bodyPr>
          <a:lstStyle/>
          <a:p>
            <a:pPr marL="0" indent="0" algn="just">
              <a:buNone/>
            </a:pPr>
            <a:endParaRPr lang="tr-TR" sz="2400" dirty="0" smtClean="0"/>
          </a:p>
          <a:p>
            <a:pPr marL="0" indent="0" algn="just">
              <a:buNone/>
            </a:pPr>
            <a:endParaRPr lang="tr-TR" sz="2400" dirty="0"/>
          </a:p>
          <a:p>
            <a:pPr marL="0" indent="0" algn="just">
              <a:buNone/>
            </a:pPr>
            <a:r>
              <a:rPr lang="tr-TR" sz="2400" dirty="0"/>
              <a:t>İ</a:t>
            </a:r>
            <a:r>
              <a:rPr lang="tr-TR" sz="2400" dirty="0" smtClean="0"/>
              <a:t>çeriğinde </a:t>
            </a:r>
            <a:r>
              <a:rPr lang="tr-TR" sz="2400" dirty="0"/>
              <a:t>kan gibi dinen temiz olmayan </a:t>
            </a:r>
            <a:r>
              <a:rPr lang="tr-TR" sz="2400" dirty="0" smtClean="0"/>
              <a:t>şeyler </a:t>
            </a:r>
            <a:r>
              <a:rPr lang="tr-TR" sz="2400" dirty="0"/>
              <a:t>bulunmadığı sürece, el veya </a:t>
            </a:r>
            <a:r>
              <a:rPr lang="tr-TR" sz="2400" dirty="0" smtClean="0"/>
              <a:t>başa </a:t>
            </a:r>
            <a:r>
              <a:rPr lang="tr-TR" sz="2400" dirty="0"/>
              <a:t>sürülen kına, boya gibi maddelerin katı atıkları iyice yıkanıp, sürüldüğü yerlerden temiz ve saf bir su akması durumunda, bunların deri ve saçlarda bıraktığı renk suyun deriye nüfuzuna engel olmaz </a:t>
            </a:r>
            <a:r>
              <a:rPr lang="tr-TR" sz="2000" dirty="0" smtClean="0"/>
              <a:t>(</a:t>
            </a:r>
            <a:r>
              <a:rPr lang="tr-TR" sz="2000" dirty="0" err="1" smtClean="0"/>
              <a:t>İbn</a:t>
            </a:r>
            <a:r>
              <a:rPr lang="tr-TR" sz="2000" dirty="0" smtClean="0"/>
              <a:t> </a:t>
            </a:r>
            <a:r>
              <a:rPr lang="tr-TR" sz="2000" dirty="0" err="1"/>
              <a:t>Âbidîn</a:t>
            </a:r>
            <a:r>
              <a:rPr lang="tr-TR" sz="2000" dirty="0"/>
              <a:t>, </a:t>
            </a:r>
            <a:r>
              <a:rPr lang="tr-TR" sz="2000" dirty="0" err="1" smtClean="0"/>
              <a:t>Reddü’l</a:t>
            </a:r>
            <a:r>
              <a:rPr lang="tr-TR" sz="2000" dirty="0" smtClean="0"/>
              <a:t>-muhtar</a:t>
            </a:r>
            <a:r>
              <a:rPr lang="tr-TR" sz="2000" dirty="0"/>
              <a:t>, I, 329-331). </a:t>
            </a:r>
            <a:r>
              <a:rPr lang="tr-TR" sz="2400" dirty="0"/>
              <a:t>Dolayısıyla deri üzerinde tabaka </a:t>
            </a:r>
            <a:r>
              <a:rPr lang="tr-TR" sz="2400" dirty="0" smtClean="0"/>
              <a:t>oluşturmayan</a:t>
            </a:r>
            <a:r>
              <a:rPr lang="tr-TR" sz="2400" dirty="0"/>
              <a:t>, kına </a:t>
            </a:r>
            <a:r>
              <a:rPr lang="tr-TR" sz="2000" dirty="0"/>
              <a:t>(</a:t>
            </a:r>
            <a:r>
              <a:rPr lang="tr-TR" sz="2000" dirty="0" err="1"/>
              <a:t>Buhârî</a:t>
            </a:r>
            <a:r>
              <a:rPr lang="tr-TR" sz="2000" dirty="0"/>
              <a:t>, </a:t>
            </a:r>
            <a:r>
              <a:rPr lang="tr-TR" sz="2000" dirty="0" err="1"/>
              <a:t>Libâs</a:t>
            </a:r>
            <a:r>
              <a:rPr lang="tr-TR" sz="2000" dirty="0"/>
              <a:t>, 66; </a:t>
            </a:r>
            <a:r>
              <a:rPr lang="tr-TR" sz="2000" dirty="0" err="1" smtClean="0"/>
              <a:t>İbn</a:t>
            </a:r>
            <a:r>
              <a:rPr lang="tr-TR" sz="2000" dirty="0" smtClean="0"/>
              <a:t> </a:t>
            </a:r>
            <a:r>
              <a:rPr lang="tr-TR" sz="2000" dirty="0" err="1"/>
              <a:t>Mâce</a:t>
            </a:r>
            <a:r>
              <a:rPr lang="tr-TR" sz="2000" dirty="0"/>
              <a:t>, </a:t>
            </a:r>
            <a:r>
              <a:rPr lang="tr-TR" sz="2000" dirty="0" err="1"/>
              <a:t>Libâs</a:t>
            </a:r>
            <a:r>
              <a:rPr lang="tr-TR" sz="2000" dirty="0"/>
              <a:t>, 34) </a:t>
            </a:r>
            <a:r>
              <a:rPr lang="tr-TR" sz="2400" dirty="0"/>
              <a:t>saç boyası ve jöle gibi maddeler abdest ve gusle mani değildir. </a:t>
            </a:r>
          </a:p>
        </p:txBody>
      </p:sp>
    </p:spTree>
    <p:extLst>
      <p:ext uri="{BB962C8B-B14F-4D97-AF65-F5344CB8AC3E}">
        <p14:creationId xmlns:p14="http://schemas.microsoft.com/office/powerpoint/2010/main" val="31727014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248195"/>
            <a:ext cx="8095705" cy="1345474"/>
          </a:xfrm>
        </p:spPr>
        <p:txBody>
          <a:bodyPr>
            <a:normAutofit/>
          </a:bodyPr>
          <a:lstStyle/>
          <a:p>
            <a:pPr algn="ctr"/>
            <a:r>
              <a:rPr lang="tr-TR" sz="3600" b="1" dirty="0" smtClean="0">
                <a:solidFill>
                  <a:srgbClr val="FF0000"/>
                </a:solidFill>
                <a:latin typeface="+mn-lt"/>
              </a:rPr>
              <a:t>Diş </a:t>
            </a:r>
            <a:r>
              <a:rPr lang="tr-TR" sz="3600" b="1" dirty="0">
                <a:solidFill>
                  <a:srgbClr val="FF0000"/>
                </a:solidFill>
                <a:latin typeface="+mn-lt"/>
              </a:rPr>
              <a:t>doldurtmak veya kaplatmak abdest ve gusle engel olur mu? </a:t>
            </a:r>
          </a:p>
        </p:txBody>
      </p:sp>
      <p:sp>
        <p:nvSpPr>
          <p:cNvPr id="3" name="İçerik Yer Tutucusu 2"/>
          <p:cNvSpPr>
            <a:spLocks noGrp="1"/>
          </p:cNvSpPr>
          <p:nvPr>
            <p:ph idx="1"/>
          </p:nvPr>
        </p:nvSpPr>
        <p:spPr>
          <a:xfrm>
            <a:off x="628650" y="1685109"/>
            <a:ext cx="7886700" cy="4491853"/>
          </a:xfrm>
        </p:spPr>
        <p:txBody>
          <a:bodyPr>
            <a:normAutofit/>
          </a:bodyPr>
          <a:lstStyle/>
          <a:p>
            <a:pPr marL="0" indent="0" algn="just">
              <a:buNone/>
            </a:pPr>
            <a:r>
              <a:rPr lang="tr-TR" sz="2400" dirty="0"/>
              <a:t>Tedavi amacıyla </a:t>
            </a:r>
            <a:r>
              <a:rPr lang="tr-TR" sz="2400" dirty="0" smtClean="0"/>
              <a:t>diş doldurmak </a:t>
            </a:r>
            <a:r>
              <a:rPr lang="tr-TR" sz="2400" dirty="0"/>
              <a:t>veya kaplatmak caiz olup abdest ve guslün sıhhatine engel </a:t>
            </a:r>
            <a:r>
              <a:rPr lang="tr-TR" sz="2400" dirty="0" smtClean="0"/>
              <a:t>teşkil </a:t>
            </a:r>
            <a:r>
              <a:rPr lang="tr-TR" sz="2400" dirty="0"/>
              <a:t>etmez. Ancak çıkarılıp takılabilen/sabit olmayan </a:t>
            </a:r>
            <a:r>
              <a:rPr lang="tr-TR" sz="2400" dirty="0" smtClean="0"/>
              <a:t>dişlerin </a:t>
            </a:r>
            <a:r>
              <a:rPr lang="tr-TR" sz="2400" dirty="0"/>
              <a:t>gusül abdesti esnasında ağzı yıkarken (</a:t>
            </a:r>
            <a:r>
              <a:rPr lang="tr-TR" sz="2400" dirty="0" err="1"/>
              <a:t>mazmaza</a:t>
            </a:r>
            <a:r>
              <a:rPr lang="tr-TR" sz="2400" dirty="0"/>
              <a:t>) çıkarılması gerekir.  </a:t>
            </a:r>
            <a:endParaRPr lang="tr-TR" sz="2400" dirty="0" smtClean="0"/>
          </a:p>
          <a:p>
            <a:pPr marL="0" indent="0" algn="just">
              <a:buNone/>
            </a:pPr>
            <a:r>
              <a:rPr lang="tr-TR" sz="2400" dirty="0" smtClean="0"/>
              <a:t>Diş </a:t>
            </a:r>
            <a:r>
              <a:rPr lang="tr-TR" sz="2400" dirty="0"/>
              <a:t>dolgusu yapıldıktan ve dolguyu korumak için üstü de kaplandıktan sonra, dolgu ve kaplamanın </a:t>
            </a:r>
            <a:r>
              <a:rPr lang="tr-TR" sz="2400" dirty="0" smtClean="0"/>
              <a:t>dışı</a:t>
            </a:r>
            <a:r>
              <a:rPr lang="tr-TR" sz="2400" dirty="0"/>
              <a:t>, </a:t>
            </a:r>
            <a:r>
              <a:rPr lang="tr-TR" sz="2400" dirty="0" smtClean="0"/>
              <a:t>dişin dış </a:t>
            </a:r>
            <a:r>
              <a:rPr lang="tr-TR" sz="2400" dirty="0"/>
              <a:t>kısmı hükmünü alır. Bu sebeple, ağız yıkanınca, kaplama yapılan </a:t>
            </a:r>
            <a:r>
              <a:rPr lang="tr-TR" sz="2400" dirty="0" smtClean="0"/>
              <a:t>dişler </a:t>
            </a:r>
            <a:r>
              <a:rPr lang="tr-TR" sz="2400" dirty="0"/>
              <a:t>de </a:t>
            </a:r>
            <a:r>
              <a:rPr lang="tr-TR" sz="2400" dirty="0" smtClean="0"/>
              <a:t>yıkanmış </a:t>
            </a:r>
            <a:r>
              <a:rPr lang="tr-TR" sz="2400" dirty="0"/>
              <a:t>sayılır. Bu nedenle </a:t>
            </a:r>
            <a:r>
              <a:rPr lang="tr-TR" sz="2400" dirty="0" smtClean="0"/>
              <a:t>kişi</a:t>
            </a:r>
            <a:r>
              <a:rPr lang="tr-TR" sz="2400" dirty="0"/>
              <a:t>, gerektiğinde tedavi amaçlı olarak </a:t>
            </a:r>
            <a:r>
              <a:rPr lang="tr-TR" sz="2400" dirty="0" smtClean="0"/>
              <a:t>dişlerine </a:t>
            </a:r>
            <a:r>
              <a:rPr lang="tr-TR" sz="2400" dirty="0"/>
              <a:t>dolgu veya kaplama yaptırabilir ve abdest ya da gusül alıp, ibadetlerini yapabilir. Yapılan bu </a:t>
            </a:r>
            <a:r>
              <a:rPr lang="tr-TR" sz="2400" dirty="0" smtClean="0"/>
              <a:t>işlem </a:t>
            </a:r>
            <a:r>
              <a:rPr lang="tr-TR" sz="2400" dirty="0"/>
              <a:t>tedavi amaçlı ve zorunlu olduğundan, mezhepler arasında bir ihtilaf söz konusu değildir. </a:t>
            </a:r>
          </a:p>
        </p:txBody>
      </p:sp>
    </p:spTree>
    <p:extLst>
      <p:ext uri="{BB962C8B-B14F-4D97-AF65-F5344CB8AC3E}">
        <p14:creationId xmlns:p14="http://schemas.microsoft.com/office/powerpoint/2010/main" val="41608736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28650" y="2409092"/>
            <a:ext cx="7886700" cy="3767871"/>
          </a:xfrm>
        </p:spPr>
        <p:txBody>
          <a:bodyPr>
            <a:normAutofit/>
          </a:bodyPr>
          <a:lstStyle/>
          <a:p>
            <a:pPr marL="0" indent="0" algn="just">
              <a:buNone/>
            </a:pPr>
            <a:r>
              <a:rPr lang="tr-TR" sz="2400" dirty="0" smtClean="0"/>
              <a:t>Diş </a:t>
            </a:r>
            <a:r>
              <a:rPr lang="tr-TR" sz="2400" dirty="0"/>
              <a:t>dolgusu veya kaplaması konusundaki ihtilaflar, guslün veya abdestin geçerli olup-olmayacağı konusuyla alakalı bir durum değildir. Çıkan </a:t>
            </a:r>
            <a:r>
              <a:rPr lang="tr-TR" sz="2400" dirty="0" smtClean="0"/>
              <a:t>dişin </a:t>
            </a:r>
            <a:r>
              <a:rPr lang="tr-TR" sz="2400" dirty="0"/>
              <a:t>yerine bağlandığında kullanılan tel veya </a:t>
            </a:r>
            <a:r>
              <a:rPr lang="tr-TR" sz="2400" dirty="0" smtClean="0"/>
              <a:t>başka </a:t>
            </a:r>
            <a:r>
              <a:rPr lang="tr-TR" sz="2400" dirty="0"/>
              <a:t>bir madde, çok sıkı bağlanacağı için, suyun altına girmesine engel olur. Buna rağmen </a:t>
            </a:r>
            <a:r>
              <a:rPr lang="tr-TR" sz="2400" dirty="0" err="1"/>
              <a:t>fukahâ</a:t>
            </a:r>
            <a:r>
              <a:rPr lang="tr-TR" sz="2400" dirty="0"/>
              <a:t>, kopan </a:t>
            </a:r>
            <a:r>
              <a:rPr lang="tr-TR" sz="2400" dirty="0" smtClean="0"/>
              <a:t>dişi </a:t>
            </a:r>
            <a:r>
              <a:rPr lang="tr-TR" sz="2400" dirty="0"/>
              <a:t>yerine bağlatmanın caiz olduğunda </a:t>
            </a:r>
            <a:r>
              <a:rPr lang="tr-TR" sz="2400" dirty="0" smtClean="0"/>
              <a:t>görüş </a:t>
            </a:r>
            <a:r>
              <a:rPr lang="tr-TR" sz="2400" dirty="0"/>
              <a:t>birliği içindedirler. </a:t>
            </a:r>
          </a:p>
        </p:txBody>
      </p:sp>
    </p:spTree>
    <p:extLst>
      <p:ext uri="{BB962C8B-B14F-4D97-AF65-F5344CB8AC3E}">
        <p14:creationId xmlns:p14="http://schemas.microsoft.com/office/powerpoint/2010/main" val="32005038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latin typeface="+mn-lt"/>
              </a:rPr>
              <a:t>Tuvalette abdest almak günah mıdır? </a:t>
            </a:r>
          </a:p>
        </p:txBody>
      </p:sp>
      <p:sp>
        <p:nvSpPr>
          <p:cNvPr id="3" name="İçerik Yer Tutucusu 2"/>
          <p:cNvSpPr>
            <a:spLocks noGrp="1"/>
          </p:cNvSpPr>
          <p:nvPr>
            <p:ph idx="1"/>
          </p:nvPr>
        </p:nvSpPr>
        <p:spPr>
          <a:xfrm>
            <a:off x="628650" y="1528355"/>
            <a:ext cx="7886700" cy="5013122"/>
          </a:xfrm>
        </p:spPr>
        <p:txBody>
          <a:bodyPr>
            <a:normAutofit/>
          </a:bodyPr>
          <a:lstStyle/>
          <a:p>
            <a:pPr marL="0" indent="0" algn="just">
              <a:buNone/>
            </a:pPr>
            <a:r>
              <a:rPr lang="tr-TR" sz="2400" dirty="0"/>
              <a:t>Abdest alınan yerin temiz olması esas olup, necaset mahalli olan pis yerlerde abdest alınması </a:t>
            </a:r>
            <a:r>
              <a:rPr lang="tr-TR" sz="2400" dirty="0" err="1"/>
              <a:t>tenzihen</a:t>
            </a:r>
            <a:r>
              <a:rPr lang="tr-TR" sz="2400" dirty="0"/>
              <a:t> mekruhtur </a:t>
            </a:r>
            <a:r>
              <a:rPr lang="tr-TR" sz="2000" dirty="0" smtClean="0"/>
              <a:t>(</a:t>
            </a:r>
            <a:r>
              <a:rPr lang="tr-TR" sz="2000" dirty="0" err="1"/>
              <a:t>İ</a:t>
            </a:r>
            <a:r>
              <a:rPr lang="tr-TR" sz="2000" dirty="0" err="1" smtClean="0"/>
              <a:t>bn</a:t>
            </a:r>
            <a:r>
              <a:rPr lang="tr-TR" sz="2000" dirty="0" smtClean="0"/>
              <a:t> </a:t>
            </a:r>
            <a:r>
              <a:rPr lang="tr-TR" sz="2000" dirty="0" err="1"/>
              <a:t>Âbidîn</a:t>
            </a:r>
            <a:r>
              <a:rPr lang="tr-TR" sz="2000" dirty="0"/>
              <a:t>, </a:t>
            </a:r>
            <a:r>
              <a:rPr lang="tr-TR" sz="2000" dirty="0" err="1" smtClean="0"/>
              <a:t>Reddü’l</a:t>
            </a:r>
            <a:r>
              <a:rPr lang="tr-TR" sz="2000" dirty="0" smtClean="0"/>
              <a:t>-muhtar</a:t>
            </a:r>
            <a:r>
              <a:rPr lang="tr-TR" sz="2000" dirty="0"/>
              <a:t>, I, 133). </a:t>
            </a:r>
            <a:endParaRPr lang="tr-TR" sz="2000" dirty="0" smtClean="0"/>
          </a:p>
          <a:p>
            <a:pPr marL="0" indent="0" algn="just">
              <a:buNone/>
            </a:pPr>
            <a:r>
              <a:rPr lang="tr-TR" sz="2400" dirty="0" smtClean="0"/>
              <a:t>Ancak </a:t>
            </a:r>
            <a:r>
              <a:rPr lang="tr-TR" sz="2400" dirty="0"/>
              <a:t>günümüzde temizlik amacıyla tanzim edilen mekânlarda genellikle banyo, lavabo ve klozetler birlikte </a:t>
            </a:r>
            <a:r>
              <a:rPr lang="tr-TR" sz="2400" dirty="0" smtClean="0"/>
              <a:t>yer almaktadır</a:t>
            </a:r>
            <a:r>
              <a:rPr lang="tr-TR" sz="2400" dirty="0"/>
              <a:t>. Bu durumdaki banyolarda, necaset bulunmadığı için abdest almak veya banyo yapmakta sakınca yoktur.  Banyo, lavabo ve klozetlerin farklı mekânlarda yer aldığı evlerde, abdest almaya müsait bir yer varken, tuvalette abdest alınmaması daha uygun olur.  Sadece tuvalet amacıyla kullanılan mekânlarda abdest veya gusül abdesti almak zorunlu olduğu durumlarda, üzerine necaset sıçratmamaya özen gösterilmeli ve bunun için gerekli tedbirler alınmalıdır.  </a:t>
            </a:r>
          </a:p>
        </p:txBody>
      </p:sp>
    </p:spTree>
    <p:extLst>
      <p:ext uri="{BB962C8B-B14F-4D97-AF65-F5344CB8AC3E}">
        <p14:creationId xmlns:p14="http://schemas.microsoft.com/office/powerpoint/2010/main" val="34552369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744583"/>
            <a:ext cx="7886700" cy="1541416"/>
          </a:xfrm>
        </p:spPr>
        <p:txBody>
          <a:bodyPr>
            <a:normAutofit/>
          </a:bodyPr>
          <a:lstStyle/>
          <a:p>
            <a:pPr algn="ctr"/>
            <a:r>
              <a:rPr lang="tr-TR" sz="3600" b="1" dirty="0">
                <a:solidFill>
                  <a:srgbClr val="FF0000"/>
                </a:solidFill>
                <a:latin typeface="+mn-lt"/>
              </a:rPr>
              <a:t>Abdest alırken </a:t>
            </a:r>
            <a:r>
              <a:rPr lang="tr-TR" sz="3600" b="1" dirty="0" smtClean="0">
                <a:solidFill>
                  <a:srgbClr val="FF0000"/>
                </a:solidFill>
                <a:latin typeface="+mn-lt"/>
              </a:rPr>
              <a:t>başörtüsünün </a:t>
            </a:r>
            <a:r>
              <a:rPr lang="tr-TR" sz="3600" b="1" dirty="0">
                <a:solidFill>
                  <a:srgbClr val="FF0000"/>
                </a:solidFill>
                <a:latin typeface="+mn-lt"/>
              </a:rPr>
              <a:t>üzerinden </a:t>
            </a:r>
            <a:r>
              <a:rPr lang="tr-TR" sz="3600" b="1" dirty="0" smtClean="0">
                <a:solidFill>
                  <a:srgbClr val="FF0000"/>
                </a:solidFill>
                <a:latin typeface="+mn-lt"/>
              </a:rPr>
              <a:t>baş </a:t>
            </a:r>
            <a:r>
              <a:rPr lang="tr-TR" sz="3600" b="1" dirty="0">
                <a:solidFill>
                  <a:srgbClr val="FF0000"/>
                </a:solidFill>
                <a:latin typeface="+mn-lt"/>
              </a:rPr>
              <a:t>mesh edilebilir mi?</a:t>
            </a:r>
          </a:p>
        </p:txBody>
      </p:sp>
      <p:sp>
        <p:nvSpPr>
          <p:cNvPr id="3" name="İçerik Yer Tutucusu 2"/>
          <p:cNvSpPr>
            <a:spLocks noGrp="1"/>
          </p:cNvSpPr>
          <p:nvPr>
            <p:ph idx="1"/>
          </p:nvPr>
        </p:nvSpPr>
        <p:spPr>
          <a:xfrm>
            <a:off x="628650" y="2285999"/>
            <a:ext cx="7886700" cy="4005263"/>
          </a:xfrm>
        </p:spPr>
        <p:txBody>
          <a:bodyPr>
            <a:normAutofit/>
          </a:bodyPr>
          <a:lstStyle/>
          <a:p>
            <a:pPr marL="0" indent="0" algn="just">
              <a:buNone/>
            </a:pPr>
            <a:r>
              <a:rPr lang="tr-TR" sz="2400" dirty="0"/>
              <a:t>Sözlük anlamı ile mesh, bir </a:t>
            </a:r>
            <a:r>
              <a:rPr lang="tr-TR" sz="2400" dirty="0" smtClean="0"/>
              <a:t>şeyin </a:t>
            </a:r>
            <a:r>
              <a:rPr lang="tr-TR" sz="2400" dirty="0"/>
              <a:t>üzerindeki kalıntıyı el ile silip gidermek demektir. Buna göre </a:t>
            </a:r>
            <a:r>
              <a:rPr lang="tr-TR" sz="2400" dirty="0" smtClean="0"/>
              <a:t>başın </a:t>
            </a:r>
            <a:r>
              <a:rPr lang="tr-TR" sz="2400" dirty="0"/>
              <a:t>mesh </a:t>
            </a:r>
            <a:r>
              <a:rPr lang="tr-TR" sz="2400" dirty="0" smtClean="0"/>
              <a:t>edilmiş </a:t>
            </a:r>
            <a:r>
              <a:rPr lang="tr-TR" sz="2400" dirty="0"/>
              <a:t>olması için ıslak elin </a:t>
            </a:r>
            <a:r>
              <a:rPr lang="tr-TR" sz="2400" dirty="0" smtClean="0"/>
              <a:t>başa </a:t>
            </a:r>
            <a:r>
              <a:rPr lang="tr-TR" sz="2400" dirty="0"/>
              <a:t>temas etmesi </a:t>
            </a:r>
            <a:r>
              <a:rPr lang="tr-TR" sz="2400" dirty="0" smtClean="0"/>
              <a:t>şarttır</a:t>
            </a:r>
            <a:r>
              <a:rPr lang="tr-TR" sz="2400" dirty="0"/>
              <a:t>. Bu sebeple ıslak elin </a:t>
            </a:r>
            <a:r>
              <a:rPr lang="tr-TR" sz="2400" dirty="0" smtClean="0"/>
              <a:t>başa </a:t>
            </a:r>
            <a:r>
              <a:rPr lang="tr-TR" sz="2400" dirty="0"/>
              <a:t>temasını önleyecek </a:t>
            </a:r>
            <a:r>
              <a:rPr lang="tr-TR" sz="2400" dirty="0" smtClean="0"/>
              <a:t>başörtüsü</a:t>
            </a:r>
            <a:r>
              <a:rPr lang="tr-TR" sz="2400" dirty="0"/>
              <a:t>, bone, peruk vb. </a:t>
            </a:r>
            <a:r>
              <a:rPr lang="tr-TR" sz="2400" dirty="0" smtClean="0"/>
              <a:t>şeyler </a:t>
            </a:r>
            <a:r>
              <a:rPr lang="tr-TR" sz="2400" dirty="0"/>
              <a:t>üzerine yapılan “mesh” geçerli olmaz </a:t>
            </a:r>
            <a:r>
              <a:rPr lang="tr-TR" sz="2000" dirty="0" smtClean="0"/>
              <a:t>(</a:t>
            </a:r>
            <a:r>
              <a:rPr lang="tr-TR" sz="2000" dirty="0" err="1" smtClean="0"/>
              <a:t>İbnü’l-Hümâm</a:t>
            </a:r>
            <a:r>
              <a:rPr lang="tr-TR" sz="2000" dirty="0"/>
              <a:t>, </a:t>
            </a:r>
            <a:r>
              <a:rPr lang="tr-TR" sz="2000" dirty="0" err="1" smtClean="0"/>
              <a:t>Fethu’l-Kadîr</a:t>
            </a:r>
            <a:r>
              <a:rPr lang="tr-TR" sz="2000" dirty="0"/>
              <a:t>, Beyrut, 1424/2003, I, 159). </a:t>
            </a:r>
            <a:r>
              <a:rPr lang="tr-TR" sz="2400" dirty="0"/>
              <a:t>Ancak bayanlar abdest alırken </a:t>
            </a:r>
            <a:r>
              <a:rPr lang="tr-TR" sz="2400" dirty="0" smtClean="0"/>
              <a:t>başörtülerini </a:t>
            </a:r>
            <a:r>
              <a:rPr lang="tr-TR" sz="2400" dirty="0"/>
              <a:t>çıkartmadan, ellerini </a:t>
            </a:r>
            <a:r>
              <a:rPr lang="tr-TR" sz="2400" dirty="0" smtClean="0"/>
              <a:t>başörtülerinin </a:t>
            </a:r>
            <a:r>
              <a:rPr lang="tr-TR" sz="2400" dirty="0"/>
              <a:t>altına sokarak </a:t>
            </a:r>
            <a:r>
              <a:rPr lang="tr-TR" sz="2400" dirty="0" smtClean="0"/>
              <a:t>başlarını </a:t>
            </a:r>
            <a:r>
              <a:rPr lang="tr-TR" sz="2400" dirty="0"/>
              <a:t>mesh edebilirler. Zira Hz. Peygamber (</a:t>
            </a:r>
            <a:r>
              <a:rPr lang="tr-TR" sz="2400" dirty="0" err="1"/>
              <a:t>s.a.s</a:t>
            </a:r>
            <a:r>
              <a:rPr lang="tr-TR" sz="2400" dirty="0"/>
              <a:t>.) sarığını çıkarmadan, altından elini sokarak mesh </a:t>
            </a:r>
            <a:r>
              <a:rPr lang="tr-TR" sz="2400" dirty="0" smtClean="0"/>
              <a:t>yapmıştır </a:t>
            </a:r>
            <a:r>
              <a:rPr lang="tr-TR" sz="2000" dirty="0"/>
              <a:t>(Ebu </a:t>
            </a:r>
            <a:r>
              <a:rPr lang="tr-TR" sz="2000" dirty="0" err="1"/>
              <a:t>Dâvud</a:t>
            </a:r>
            <a:r>
              <a:rPr lang="tr-TR" sz="2000" dirty="0"/>
              <a:t>, </a:t>
            </a:r>
            <a:r>
              <a:rPr lang="tr-TR" sz="2000" dirty="0" err="1"/>
              <a:t>Tahâre</a:t>
            </a:r>
            <a:r>
              <a:rPr lang="tr-TR" sz="2000" dirty="0"/>
              <a:t>, 57).  </a:t>
            </a:r>
          </a:p>
          <a:p>
            <a:pPr marL="0" indent="0">
              <a:buNone/>
            </a:pPr>
            <a:endParaRPr lang="tr-TR" dirty="0"/>
          </a:p>
        </p:txBody>
      </p:sp>
    </p:spTree>
    <p:extLst>
      <p:ext uri="{BB962C8B-B14F-4D97-AF65-F5344CB8AC3E}">
        <p14:creationId xmlns:p14="http://schemas.microsoft.com/office/powerpoint/2010/main" val="2499256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69276" y="560951"/>
            <a:ext cx="8370278" cy="1084970"/>
          </a:xfrm>
        </p:spPr>
        <p:txBody>
          <a:bodyPr>
            <a:noAutofit/>
          </a:bodyPr>
          <a:lstStyle/>
          <a:p>
            <a:r>
              <a:rPr lang="tr-TR" sz="3600" b="1" dirty="0">
                <a:solidFill>
                  <a:srgbClr val="FF0000"/>
                </a:solidFill>
                <a:latin typeface="+mn-lt"/>
              </a:rPr>
              <a:t>Alkolün temizlikte kullanılması caiz midir?</a:t>
            </a:r>
          </a:p>
        </p:txBody>
      </p:sp>
      <p:sp>
        <p:nvSpPr>
          <p:cNvPr id="3" name="Alt Başlık 2"/>
          <p:cNvSpPr>
            <a:spLocks noGrp="1"/>
          </p:cNvSpPr>
          <p:nvPr>
            <p:ph type="subTitle" idx="1"/>
          </p:nvPr>
        </p:nvSpPr>
        <p:spPr>
          <a:xfrm>
            <a:off x="470263" y="1776046"/>
            <a:ext cx="8503920" cy="4879731"/>
          </a:xfrm>
        </p:spPr>
        <p:txBody>
          <a:bodyPr>
            <a:normAutofit/>
          </a:bodyPr>
          <a:lstStyle/>
          <a:p>
            <a:pPr algn="just"/>
            <a:endParaRPr lang="tr-TR" sz="2000" dirty="0" smtClean="0"/>
          </a:p>
          <a:p>
            <a:pPr algn="just"/>
            <a:r>
              <a:rPr lang="tr-TR" dirty="0" smtClean="0"/>
              <a:t>Alkollü </a:t>
            </a:r>
            <a:r>
              <a:rPr lang="tr-TR" dirty="0"/>
              <a:t>içeceklerin içilmesi dinimizde kesin olarak haram </a:t>
            </a:r>
            <a:r>
              <a:rPr lang="tr-TR" dirty="0" smtClean="0"/>
              <a:t>kılınmıştır </a:t>
            </a:r>
            <a:r>
              <a:rPr lang="tr-TR" sz="2000" dirty="0"/>
              <a:t>(</a:t>
            </a:r>
            <a:r>
              <a:rPr lang="tr-TR" sz="2000" dirty="0" err="1"/>
              <a:t>Mâide</a:t>
            </a:r>
            <a:r>
              <a:rPr lang="tr-TR" sz="2000" dirty="0"/>
              <a:t> </a:t>
            </a:r>
            <a:r>
              <a:rPr lang="tr-TR" sz="2000" dirty="0" smtClean="0"/>
              <a:t>5/90-91)</a:t>
            </a:r>
            <a:endParaRPr lang="tr-TR" sz="2000" dirty="0"/>
          </a:p>
          <a:p>
            <a:pPr algn="just"/>
            <a:r>
              <a:rPr lang="tr-TR" dirty="0"/>
              <a:t>Bunlar </a:t>
            </a:r>
            <a:r>
              <a:rPr lang="tr-TR" dirty="0" err="1"/>
              <a:t>necis</a:t>
            </a:r>
            <a:r>
              <a:rPr lang="tr-TR" dirty="0"/>
              <a:t> oldukları için kullanılmaları da caiz değildir. Dolayısıyla elbise ve beden üzerine dökülmeleri halinde yıkanmaları gerekir. Zira üzerine </a:t>
            </a:r>
            <a:r>
              <a:rPr lang="tr-TR" dirty="0" smtClean="0"/>
              <a:t>şarap</a:t>
            </a:r>
            <a:r>
              <a:rPr lang="tr-TR" dirty="0"/>
              <a:t>, </a:t>
            </a:r>
            <a:r>
              <a:rPr lang="tr-TR" dirty="0" smtClean="0"/>
              <a:t>şampanya</a:t>
            </a:r>
            <a:r>
              <a:rPr lang="tr-TR" dirty="0"/>
              <a:t>, rakı, konyak ve benzeri alkollü bir içki </a:t>
            </a:r>
            <a:r>
              <a:rPr lang="tr-TR" dirty="0" smtClean="0"/>
              <a:t>dökülmüş </a:t>
            </a:r>
            <a:r>
              <a:rPr lang="tr-TR" dirty="0"/>
              <a:t>olanlar bunları yıkamadıkça namaz kılamazlar.  </a:t>
            </a:r>
            <a:endParaRPr lang="tr-TR" dirty="0" smtClean="0"/>
          </a:p>
          <a:p>
            <a:pPr algn="just"/>
            <a:r>
              <a:rPr lang="tr-TR" dirty="0"/>
              <a:t>İ</a:t>
            </a:r>
            <a:r>
              <a:rPr lang="tr-TR" dirty="0" smtClean="0"/>
              <a:t>çilmesi </a:t>
            </a:r>
            <a:r>
              <a:rPr lang="tr-TR" dirty="0"/>
              <a:t>haram olmakla birlikte </a:t>
            </a:r>
            <a:r>
              <a:rPr lang="tr-TR" sz="2000" dirty="0"/>
              <a:t>(</a:t>
            </a:r>
            <a:r>
              <a:rPr lang="tr-TR" sz="2000" dirty="0" err="1"/>
              <a:t>Buhârî</a:t>
            </a:r>
            <a:r>
              <a:rPr lang="tr-TR" sz="2000" dirty="0"/>
              <a:t>, Edep, 80, Müslim, </a:t>
            </a:r>
            <a:r>
              <a:rPr lang="tr-TR" sz="2000" dirty="0" err="1" smtClean="0"/>
              <a:t>Eşribe</a:t>
            </a:r>
            <a:r>
              <a:rPr lang="tr-TR" sz="2000" dirty="0"/>
              <a:t>, 73),</a:t>
            </a:r>
            <a:r>
              <a:rPr lang="tr-TR" dirty="0"/>
              <a:t> temizlik maddesi olarak kullanılması caizdir. Bu nedenle, namaz kılmadan önce bu ürünlerin sürüldüğü yerlerin yıkanması gerekmez </a:t>
            </a:r>
            <a:r>
              <a:rPr lang="tr-TR" sz="2000" dirty="0"/>
              <a:t>(</a:t>
            </a:r>
            <a:r>
              <a:rPr lang="tr-TR" sz="2000" dirty="0" err="1"/>
              <a:t>Kâsânî</a:t>
            </a:r>
            <a:r>
              <a:rPr lang="tr-TR" sz="2000" dirty="0"/>
              <a:t>, </a:t>
            </a:r>
            <a:r>
              <a:rPr lang="tr-TR" sz="2000" dirty="0" err="1" smtClean="0"/>
              <a:t>Bedâi’u’s-sanâi</a:t>
            </a:r>
            <a:r>
              <a:rPr lang="tr-TR" sz="2000" dirty="0" smtClean="0"/>
              <a:t>, </a:t>
            </a:r>
            <a:r>
              <a:rPr lang="tr-TR" sz="2000" dirty="0"/>
              <a:t>V, 115; </a:t>
            </a:r>
            <a:r>
              <a:rPr lang="tr-TR" sz="2000" dirty="0" err="1"/>
              <a:t>Yazır</a:t>
            </a:r>
            <a:r>
              <a:rPr lang="tr-TR" sz="2000" dirty="0"/>
              <a:t>, Hak Dini </a:t>
            </a:r>
            <a:r>
              <a:rPr lang="tr-TR" sz="2000" dirty="0" smtClean="0"/>
              <a:t>Kur’an </a:t>
            </a:r>
            <a:r>
              <a:rPr lang="tr-TR" sz="2000" dirty="0"/>
              <a:t>Dili, II, 87-88). </a:t>
            </a:r>
            <a:endParaRPr lang="tr-TR" sz="2000" dirty="0" smtClean="0"/>
          </a:p>
        </p:txBody>
      </p:sp>
    </p:spTree>
    <p:extLst>
      <p:ext uri="{BB962C8B-B14F-4D97-AF65-F5344CB8AC3E}">
        <p14:creationId xmlns:p14="http://schemas.microsoft.com/office/powerpoint/2010/main" val="30110086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600" b="1" dirty="0">
                <a:solidFill>
                  <a:srgbClr val="FF0000"/>
                </a:solidFill>
                <a:latin typeface="+mn-lt"/>
              </a:rPr>
              <a:t>Abdest ve gusül alırken takma </a:t>
            </a:r>
            <a:r>
              <a:rPr lang="tr-TR" sz="3600" b="1" dirty="0" smtClean="0">
                <a:solidFill>
                  <a:srgbClr val="FF0000"/>
                </a:solidFill>
                <a:latin typeface="+mn-lt"/>
              </a:rPr>
              <a:t>dişleri </a:t>
            </a:r>
            <a:r>
              <a:rPr lang="tr-TR" sz="3600" b="1" dirty="0">
                <a:solidFill>
                  <a:srgbClr val="FF0000"/>
                </a:solidFill>
                <a:latin typeface="+mn-lt"/>
              </a:rPr>
              <a:t>çıkartmak gerekir mi? </a:t>
            </a:r>
          </a:p>
        </p:txBody>
      </p:sp>
      <p:sp>
        <p:nvSpPr>
          <p:cNvPr id="3" name="İçerik Yer Tutucusu 2"/>
          <p:cNvSpPr>
            <a:spLocks noGrp="1"/>
          </p:cNvSpPr>
          <p:nvPr>
            <p:ph idx="1"/>
          </p:nvPr>
        </p:nvSpPr>
        <p:spPr/>
        <p:txBody>
          <a:bodyPr>
            <a:noAutofit/>
          </a:bodyPr>
          <a:lstStyle/>
          <a:p>
            <a:pPr marL="0" indent="0" algn="just">
              <a:buNone/>
            </a:pPr>
            <a:r>
              <a:rPr lang="tr-TR" sz="2400" dirty="0"/>
              <a:t>Abdest veya gusülde yıkanması gereken uzuvlara suyun </a:t>
            </a:r>
            <a:r>
              <a:rPr lang="tr-TR" sz="2400" dirty="0" smtClean="0"/>
              <a:t>ulaşmasına </a:t>
            </a:r>
            <a:r>
              <a:rPr lang="tr-TR" sz="2400" dirty="0"/>
              <a:t>engel olacak bir tabaka bulunmamalıdır </a:t>
            </a:r>
            <a:r>
              <a:rPr lang="tr-TR" sz="2000" dirty="0"/>
              <a:t>(Müslim, </a:t>
            </a:r>
            <a:r>
              <a:rPr lang="tr-TR" sz="2000" dirty="0" err="1"/>
              <a:t>Tahâre</a:t>
            </a:r>
            <a:r>
              <a:rPr lang="tr-TR" sz="2000" dirty="0"/>
              <a:t>, 31; Ebu </a:t>
            </a:r>
            <a:r>
              <a:rPr lang="tr-TR" sz="2000" dirty="0" err="1"/>
              <a:t>Dâvûd</a:t>
            </a:r>
            <a:r>
              <a:rPr lang="tr-TR" sz="2000" dirty="0"/>
              <a:t>, Taharet, 99; </a:t>
            </a:r>
            <a:r>
              <a:rPr lang="tr-TR" sz="2000" dirty="0" err="1"/>
              <a:t>Alî</a:t>
            </a:r>
            <a:r>
              <a:rPr lang="tr-TR" sz="2000" dirty="0"/>
              <a:t> el-</a:t>
            </a:r>
            <a:r>
              <a:rPr lang="tr-TR" sz="2000" dirty="0" err="1"/>
              <a:t>Kârî</a:t>
            </a:r>
            <a:r>
              <a:rPr lang="tr-TR" sz="2000" dirty="0"/>
              <a:t>, </a:t>
            </a:r>
            <a:r>
              <a:rPr lang="tr-TR" sz="2000" dirty="0" err="1"/>
              <a:t>Fethu</a:t>
            </a:r>
            <a:r>
              <a:rPr lang="tr-TR" sz="2000" dirty="0"/>
              <a:t> </a:t>
            </a:r>
            <a:r>
              <a:rPr lang="tr-TR" sz="2000" dirty="0" err="1" smtClean="0"/>
              <a:t>bâbi’l-İnaye</a:t>
            </a:r>
            <a:r>
              <a:rPr lang="tr-TR" sz="2000" dirty="0"/>
              <a:t>, I, 31). </a:t>
            </a:r>
            <a:r>
              <a:rPr lang="tr-TR" sz="2400" dirty="0"/>
              <a:t> </a:t>
            </a:r>
            <a:endParaRPr lang="tr-TR" sz="2400" dirty="0" smtClean="0"/>
          </a:p>
          <a:p>
            <a:pPr marL="0" indent="0" algn="just">
              <a:buNone/>
            </a:pPr>
            <a:r>
              <a:rPr lang="tr-TR" sz="2400" dirty="0" smtClean="0"/>
              <a:t>Hanefilere </a:t>
            </a:r>
            <a:r>
              <a:rPr lang="tr-TR" sz="2400" dirty="0"/>
              <a:t>göre gusül için, ağza ve </a:t>
            </a:r>
            <a:r>
              <a:rPr lang="tr-TR" sz="2400" dirty="0" err="1"/>
              <a:t>burna</a:t>
            </a:r>
            <a:r>
              <a:rPr lang="tr-TR" sz="2400" dirty="0"/>
              <a:t> su almak farzdır </a:t>
            </a:r>
            <a:r>
              <a:rPr lang="tr-TR" sz="2000" dirty="0" smtClean="0"/>
              <a:t>(</a:t>
            </a:r>
            <a:r>
              <a:rPr lang="tr-TR" sz="2000" dirty="0" err="1"/>
              <a:t>İ</a:t>
            </a:r>
            <a:r>
              <a:rPr lang="tr-TR" sz="2000" dirty="0" err="1" smtClean="0"/>
              <a:t>bnü’l-Hümâm</a:t>
            </a:r>
            <a:r>
              <a:rPr lang="tr-TR" sz="2000" dirty="0"/>
              <a:t>, </a:t>
            </a:r>
            <a:r>
              <a:rPr lang="tr-TR" sz="2000" dirty="0" err="1" smtClean="0"/>
              <a:t>Fethu’l-Kadîr</a:t>
            </a:r>
            <a:r>
              <a:rPr lang="tr-TR" sz="2000" dirty="0"/>
              <a:t>, </a:t>
            </a:r>
            <a:r>
              <a:rPr lang="tr-TR" sz="2000" dirty="0" err="1" smtClean="0"/>
              <a:t>Dâru’l-Kütübi’l-İlmiyye</a:t>
            </a:r>
            <a:r>
              <a:rPr lang="tr-TR" sz="2000" dirty="0"/>
              <a:t>, Beyrut, 1424/2003, I, 60). </a:t>
            </a:r>
            <a:r>
              <a:rPr lang="tr-TR" sz="2400" dirty="0"/>
              <a:t>Bu itibarla guslederken, çıkarılıp takılabilen </a:t>
            </a:r>
            <a:r>
              <a:rPr lang="tr-TR" sz="2400" dirty="0" smtClean="0"/>
              <a:t>dişlerin </a:t>
            </a:r>
            <a:r>
              <a:rPr lang="tr-TR" sz="2400" dirty="0"/>
              <a:t>ağzın yıkanması esnasında çıkarılması gerekir. Bazı müçtehitlere göre, ağza ve </a:t>
            </a:r>
            <a:r>
              <a:rPr lang="tr-TR" sz="2400" dirty="0" err="1"/>
              <a:t>burna</a:t>
            </a:r>
            <a:r>
              <a:rPr lang="tr-TR" sz="2400" dirty="0"/>
              <a:t> su almak sünnettir. Bunlara göre, çıkarılıp takılabilen </a:t>
            </a:r>
            <a:r>
              <a:rPr lang="tr-TR" sz="2400" dirty="0" smtClean="0"/>
              <a:t>dişler </a:t>
            </a:r>
            <a:r>
              <a:rPr lang="tr-TR" sz="2400" dirty="0"/>
              <a:t>çıkarılmadan alınan gusül geçerli olmakla birlikte sünnet terk </a:t>
            </a:r>
            <a:r>
              <a:rPr lang="tr-TR" sz="2400" dirty="0" smtClean="0"/>
              <a:t>edilmiş </a:t>
            </a:r>
            <a:r>
              <a:rPr lang="tr-TR" sz="2400" dirty="0"/>
              <a:t>olur </a:t>
            </a:r>
            <a:r>
              <a:rPr lang="tr-TR" sz="2000" dirty="0" smtClean="0"/>
              <a:t>(</a:t>
            </a:r>
            <a:r>
              <a:rPr lang="tr-TR" sz="2000" dirty="0" err="1" smtClean="0"/>
              <a:t>Şirbînî</a:t>
            </a:r>
            <a:r>
              <a:rPr lang="tr-TR" sz="2000" dirty="0"/>
              <a:t>, </a:t>
            </a:r>
            <a:r>
              <a:rPr lang="tr-TR" sz="2000" dirty="0" err="1" smtClean="0"/>
              <a:t>Muğnî’l-muhtâc</a:t>
            </a:r>
            <a:r>
              <a:rPr lang="tr-TR" sz="2000" dirty="0"/>
              <a:t>, </a:t>
            </a:r>
            <a:r>
              <a:rPr lang="tr-TR" sz="2000" dirty="0" err="1" smtClean="0"/>
              <a:t>Dâru’l-Marife</a:t>
            </a:r>
            <a:r>
              <a:rPr lang="tr-TR" sz="2000" dirty="0"/>
              <a:t>, Beyrut, 1418/1997, I, 122).  </a:t>
            </a:r>
            <a:r>
              <a:rPr lang="tr-TR" sz="2400" dirty="0"/>
              <a:t>Abdestte ise ağzın yıkanması sünnet olduğundan abdest esnasında takma </a:t>
            </a:r>
            <a:r>
              <a:rPr lang="tr-TR" sz="2400" dirty="0" smtClean="0"/>
              <a:t>dişlerin </a:t>
            </a:r>
            <a:r>
              <a:rPr lang="tr-TR" sz="2400" dirty="0"/>
              <a:t>çıkarılmaması abdestin geçerliliğine engel olmaz. </a:t>
            </a:r>
          </a:p>
        </p:txBody>
      </p:sp>
    </p:spTree>
    <p:extLst>
      <p:ext uri="{BB962C8B-B14F-4D97-AF65-F5344CB8AC3E}">
        <p14:creationId xmlns:p14="http://schemas.microsoft.com/office/powerpoint/2010/main" val="22435155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773722"/>
            <a:ext cx="7886700" cy="1342461"/>
          </a:xfrm>
        </p:spPr>
        <p:txBody>
          <a:bodyPr>
            <a:normAutofit/>
          </a:bodyPr>
          <a:lstStyle/>
          <a:p>
            <a:pPr algn="ctr"/>
            <a:r>
              <a:rPr lang="tr-TR" sz="3600" b="1" dirty="0">
                <a:solidFill>
                  <a:srgbClr val="FF0000"/>
                </a:solidFill>
                <a:latin typeface="+mn-lt"/>
              </a:rPr>
              <a:t>Kolonya kullanmak abdest ve namaza zarar verir mi? </a:t>
            </a:r>
          </a:p>
        </p:txBody>
      </p:sp>
      <p:sp>
        <p:nvSpPr>
          <p:cNvPr id="3" name="İçerik Yer Tutucusu 2"/>
          <p:cNvSpPr>
            <a:spLocks noGrp="1"/>
          </p:cNvSpPr>
          <p:nvPr>
            <p:ph idx="1"/>
          </p:nvPr>
        </p:nvSpPr>
        <p:spPr>
          <a:xfrm>
            <a:off x="628650" y="2246811"/>
            <a:ext cx="7886700" cy="3930151"/>
          </a:xfrm>
        </p:spPr>
        <p:txBody>
          <a:bodyPr>
            <a:normAutofit/>
          </a:bodyPr>
          <a:lstStyle/>
          <a:p>
            <a:pPr marL="0" indent="0" algn="just">
              <a:buNone/>
            </a:pPr>
            <a:r>
              <a:rPr lang="tr-TR" sz="2400" dirty="0" smtClean="0"/>
              <a:t>Bileşiminde </a:t>
            </a:r>
            <a:r>
              <a:rPr lang="tr-TR" sz="2400" dirty="0"/>
              <a:t>alkol ve türevi olan katkı maddelerini içeren parfüm, kolonya, el ve yüz kremleri temizlik ve güzel koku amacıyla kullanılabilir. Zira, içilmenin </a:t>
            </a:r>
            <a:r>
              <a:rPr lang="tr-TR" sz="2400" dirty="0" smtClean="0"/>
              <a:t>dışında </a:t>
            </a:r>
            <a:r>
              <a:rPr lang="tr-TR" sz="2400" dirty="0"/>
              <a:t>bir amaçla üretilen alkollü maddelerin içilmesi haram olmakla birlikte </a:t>
            </a:r>
            <a:r>
              <a:rPr lang="tr-TR" sz="2000" dirty="0"/>
              <a:t>(</a:t>
            </a:r>
            <a:r>
              <a:rPr lang="tr-TR" sz="2000" dirty="0" err="1"/>
              <a:t>Buhârî</a:t>
            </a:r>
            <a:r>
              <a:rPr lang="tr-TR" sz="2000" dirty="0"/>
              <a:t>, Edep, 80, Müslim, </a:t>
            </a:r>
            <a:r>
              <a:rPr lang="tr-TR" sz="2000" dirty="0" err="1" smtClean="0"/>
              <a:t>Eşribe</a:t>
            </a:r>
            <a:r>
              <a:rPr lang="tr-TR" sz="2000" dirty="0"/>
              <a:t>, 73),</a:t>
            </a:r>
            <a:r>
              <a:rPr lang="tr-TR" sz="2400" dirty="0"/>
              <a:t> bu maddelerin temizlik, hijyen ve güzel koku amacıyla kullanmasında dinen bir sakınca yoktur. Bunları kullanmakla abdest bozulmadığı gibi, namaz kılmadan önce bu ürünlerin sürüldüğü yerlerin yıkanması da gerekmez </a:t>
            </a:r>
            <a:r>
              <a:rPr lang="tr-TR" sz="2000" dirty="0"/>
              <a:t>(</a:t>
            </a:r>
            <a:r>
              <a:rPr lang="tr-TR" sz="2000" dirty="0" err="1"/>
              <a:t>Kâsânî</a:t>
            </a:r>
            <a:r>
              <a:rPr lang="tr-TR" sz="2000" dirty="0"/>
              <a:t>, </a:t>
            </a:r>
            <a:r>
              <a:rPr lang="tr-TR" sz="2000" dirty="0" err="1" smtClean="0"/>
              <a:t>Bedâi’u’s-sanâi</a:t>
            </a:r>
            <a:r>
              <a:rPr lang="tr-TR" sz="2000" dirty="0" smtClean="0"/>
              <a:t>, </a:t>
            </a:r>
            <a:r>
              <a:rPr lang="tr-TR" sz="2000" dirty="0"/>
              <a:t>V, 115; </a:t>
            </a:r>
            <a:r>
              <a:rPr lang="tr-TR" sz="2000" dirty="0" err="1"/>
              <a:t>Yazır</a:t>
            </a:r>
            <a:r>
              <a:rPr lang="tr-TR" sz="2000" dirty="0"/>
              <a:t>, Hak Dini </a:t>
            </a:r>
            <a:r>
              <a:rPr lang="tr-TR" sz="2000" dirty="0" smtClean="0"/>
              <a:t>Kur’an </a:t>
            </a:r>
            <a:r>
              <a:rPr lang="tr-TR" sz="2000" dirty="0"/>
              <a:t>Dili, II, 87-88).  </a:t>
            </a:r>
          </a:p>
          <a:p>
            <a:pPr marL="0" indent="0" algn="just">
              <a:buNone/>
            </a:pPr>
            <a:endParaRPr lang="tr-TR" sz="2000" dirty="0"/>
          </a:p>
        </p:txBody>
      </p:sp>
    </p:spTree>
    <p:extLst>
      <p:ext uri="{BB962C8B-B14F-4D97-AF65-F5344CB8AC3E}">
        <p14:creationId xmlns:p14="http://schemas.microsoft.com/office/powerpoint/2010/main" val="5793680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5"/>
            <a:ext cx="7886700" cy="1881685"/>
          </a:xfrm>
        </p:spPr>
        <p:txBody>
          <a:bodyPr>
            <a:noAutofit/>
          </a:bodyPr>
          <a:lstStyle/>
          <a:p>
            <a:pPr algn="ctr"/>
            <a:r>
              <a:rPr lang="tr-TR" sz="3600" b="1" dirty="0">
                <a:solidFill>
                  <a:srgbClr val="FF0000"/>
                </a:solidFill>
                <a:latin typeface="+mn-lt"/>
              </a:rPr>
              <a:t>Güzellik ya da tedavi maksatlı </a:t>
            </a:r>
            <a:r>
              <a:rPr lang="tr-TR" sz="3600" b="1" dirty="0" smtClean="0">
                <a:solidFill>
                  <a:srgbClr val="FF0000"/>
                </a:solidFill>
                <a:latin typeface="+mn-lt"/>
              </a:rPr>
              <a:t>takma tırnak </a:t>
            </a:r>
            <a:r>
              <a:rPr lang="tr-TR" sz="3600" b="1" dirty="0">
                <a:solidFill>
                  <a:srgbClr val="FF0000"/>
                </a:solidFill>
                <a:latin typeface="+mn-lt"/>
              </a:rPr>
              <a:t>yaptırmak, abdeste ve gusle engel midir? </a:t>
            </a:r>
          </a:p>
        </p:txBody>
      </p:sp>
      <p:sp>
        <p:nvSpPr>
          <p:cNvPr id="3" name="İçerik Yer Tutucusu 2"/>
          <p:cNvSpPr>
            <a:spLocks noGrp="1"/>
          </p:cNvSpPr>
          <p:nvPr>
            <p:ph idx="1"/>
          </p:nvPr>
        </p:nvSpPr>
        <p:spPr>
          <a:xfrm>
            <a:off x="628650" y="1690689"/>
            <a:ext cx="7886700" cy="4486274"/>
          </a:xfrm>
        </p:spPr>
        <p:txBody>
          <a:bodyPr>
            <a:noAutofit/>
          </a:bodyPr>
          <a:lstStyle/>
          <a:p>
            <a:pPr marL="0" indent="0" algn="just">
              <a:buNone/>
            </a:pPr>
            <a:endParaRPr lang="tr-TR" sz="2400" dirty="0" smtClean="0"/>
          </a:p>
          <a:p>
            <a:pPr marL="0" indent="0" algn="just">
              <a:buNone/>
            </a:pPr>
            <a:endParaRPr lang="tr-TR" sz="2400" dirty="0"/>
          </a:p>
          <a:p>
            <a:pPr marL="0" indent="0" algn="just">
              <a:buNone/>
            </a:pPr>
            <a:r>
              <a:rPr lang="tr-TR" sz="2400" dirty="0" smtClean="0"/>
              <a:t>Abdest </a:t>
            </a:r>
            <a:r>
              <a:rPr lang="tr-TR" sz="2400" dirty="0"/>
              <a:t>veya guslün geçerli olması için suyun, bedenin veya abdest organlarının yıkanması gereken kısmın her tarafına </a:t>
            </a:r>
            <a:r>
              <a:rPr lang="tr-TR" sz="2400" dirty="0" smtClean="0"/>
              <a:t>ulaşması </a:t>
            </a:r>
            <a:r>
              <a:rPr lang="tr-TR" sz="2400" dirty="0"/>
              <a:t>gerekir. Yıkanması gereken yerlerde kuru yer kalırsa gusül ve abdest geçersiz olur. Abdest alacak veya gusledecek kimsenin bedeninde, suyun deriye </a:t>
            </a:r>
            <a:r>
              <a:rPr lang="tr-TR" sz="2400" dirty="0" smtClean="0"/>
              <a:t>ulaşmasını </a:t>
            </a:r>
            <a:r>
              <a:rPr lang="tr-TR" sz="2400" dirty="0"/>
              <a:t>engelleyecek bir </a:t>
            </a:r>
            <a:r>
              <a:rPr lang="tr-TR" sz="2400" dirty="0" smtClean="0"/>
              <a:t>şey </a:t>
            </a:r>
            <a:r>
              <a:rPr lang="tr-TR" sz="2400" dirty="0"/>
              <a:t>varsa önce onu gidermesi gerekir </a:t>
            </a:r>
            <a:r>
              <a:rPr lang="tr-TR" sz="2000" dirty="0"/>
              <a:t>(Müslim, </a:t>
            </a:r>
            <a:r>
              <a:rPr lang="tr-TR" sz="2000" dirty="0" err="1"/>
              <a:t>Tahâre</a:t>
            </a:r>
            <a:r>
              <a:rPr lang="tr-TR" sz="2000" dirty="0"/>
              <a:t>, 31; Ebu </a:t>
            </a:r>
            <a:r>
              <a:rPr lang="tr-TR" sz="2000" dirty="0" err="1"/>
              <a:t>Dâvûd</a:t>
            </a:r>
            <a:r>
              <a:rPr lang="tr-TR" sz="2000" dirty="0"/>
              <a:t>, Taharet, 99; </a:t>
            </a:r>
            <a:r>
              <a:rPr lang="tr-TR" sz="2000" dirty="0" err="1"/>
              <a:t>Alî</a:t>
            </a:r>
            <a:r>
              <a:rPr lang="tr-TR" sz="2000" dirty="0"/>
              <a:t> el-</a:t>
            </a:r>
            <a:r>
              <a:rPr lang="tr-TR" sz="2000" dirty="0" err="1"/>
              <a:t>Kârî</a:t>
            </a:r>
            <a:r>
              <a:rPr lang="tr-TR" sz="2000" dirty="0"/>
              <a:t>, </a:t>
            </a:r>
            <a:r>
              <a:rPr lang="tr-TR" sz="2000" dirty="0" err="1"/>
              <a:t>Fethu</a:t>
            </a:r>
            <a:r>
              <a:rPr lang="tr-TR" sz="2000" dirty="0"/>
              <a:t> </a:t>
            </a:r>
            <a:r>
              <a:rPr lang="tr-TR" sz="2000" dirty="0" err="1" smtClean="0"/>
              <a:t>bâbi’l-İnaye</a:t>
            </a:r>
            <a:r>
              <a:rPr lang="tr-TR" sz="2000" dirty="0"/>
              <a:t>, I, 31).  </a:t>
            </a:r>
            <a:r>
              <a:rPr lang="tr-TR" sz="2400" dirty="0"/>
              <a:t>Bu itibarla, güzellik amacı ile tırnakların üzerine </a:t>
            </a:r>
            <a:r>
              <a:rPr lang="tr-TR" sz="2400" dirty="0" smtClean="0"/>
              <a:t>yapıştırılan </a:t>
            </a:r>
            <a:r>
              <a:rPr lang="tr-TR" sz="2400" dirty="0"/>
              <a:t>yapay tırnaklar suyun </a:t>
            </a:r>
            <a:r>
              <a:rPr lang="tr-TR" sz="2400" dirty="0" smtClean="0"/>
              <a:t>kişinin </a:t>
            </a:r>
            <a:r>
              <a:rPr lang="tr-TR" sz="2400" dirty="0"/>
              <a:t>kendi tırnağına </a:t>
            </a:r>
            <a:r>
              <a:rPr lang="tr-TR" sz="2400" dirty="0" smtClean="0"/>
              <a:t>ulaşmasına </a:t>
            </a:r>
            <a:r>
              <a:rPr lang="tr-TR" sz="2400" dirty="0"/>
              <a:t>engel olacağı için gusül ve abdeste de engel olur. </a:t>
            </a:r>
          </a:p>
        </p:txBody>
      </p:sp>
    </p:spTree>
    <p:extLst>
      <p:ext uri="{BB962C8B-B14F-4D97-AF65-F5344CB8AC3E}">
        <p14:creationId xmlns:p14="http://schemas.microsoft.com/office/powerpoint/2010/main" val="19438416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28650" y="2246811"/>
            <a:ext cx="7886700" cy="3930151"/>
          </a:xfrm>
        </p:spPr>
        <p:txBody>
          <a:bodyPr>
            <a:normAutofit/>
          </a:bodyPr>
          <a:lstStyle/>
          <a:p>
            <a:pPr marL="0" indent="0" algn="just">
              <a:buNone/>
            </a:pPr>
            <a:r>
              <a:rPr lang="tr-TR" sz="2400" dirty="0"/>
              <a:t>Ancak tedavi amacı ile zorunlu olarak bedene takılan veya yapıştırılan kalıcı materyal ise suyun bedene ulaşmasına engel olsa bile, gusül ve abdeste engel olmaz. Böyle durumlarda takılan veya </a:t>
            </a:r>
            <a:r>
              <a:rPr lang="tr-TR" sz="2400" dirty="0" smtClean="0"/>
              <a:t>yapıştırılan şeyin </a:t>
            </a:r>
            <a:r>
              <a:rPr lang="tr-TR" sz="2400" dirty="0"/>
              <a:t>üstünün yıkanması, bu da mümkün olmazsa üzerinin mesh edilmesi yeterlidir. Çıkarılıp takılabilen tırnakların ise abdest ve gusül için çıkartılıp altlarının yıkanması gerekir. </a:t>
            </a:r>
          </a:p>
          <a:p>
            <a:pPr marL="0" indent="0" algn="just">
              <a:buNone/>
            </a:pPr>
            <a:endParaRPr lang="tr-TR" sz="2400" dirty="0"/>
          </a:p>
        </p:txBody>
      </p:sp>
    </p:spTree>
    <p:extLst>
      <p:ext uri="{BB962C8B-B14F-4D97-AF65-F5344CB8AC3E}">
        <p14:creationId xmlns:p14="http://schemas.microsoft.com/office/powerpoint/2010/main" val="35185372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err="1" smtClean="0">
                <a:solidFill>
                  <a:srgbClr val="FF0000"/>
                </a:solidFill>
                <a:latin typeface="+mn-lt"/>
              </a:rPr>
              <a:t>İstibra</a:t>
            </a:r>
            <a:r>
              <a:rPr lang="tr-TR" sz="3600" b="1" dirty="0" smtClean="0">
                <a:solidFill>
                  <a:srgbClr val="FF0000"/>
                </a:solidFill>
                <a:latin typeface="+mn-lt"/>
              </a:rPr>
              <a:t> </a:t>
            </a:r>
            <a:r>
              <a:rPr lang="tr-TR" sz="3600" b="1" dirty="0">
                <a:solidFill>
                  <a:srgbClr val="FF0000"/>
                </a:solidFill>
                <a:latin typeface="+mn-lt"/>
              </a:rPr>
              <a:t>ve </a:t>
            </a:r>
            <a:r>
              <a:rPr lang="tr-TR" sz="3600" b="1" dirty="0" err="1" smtClean="0">
                <a:solidFill>
                  <a:srgbClr val="FF0000"/>
                </a:solidFill>
                <a:latin typeface="+mn-lt"/>
              </a:rPr>
              <a:t>istinca</a:t>
            </a:r>
            <a:r>
              <a:rPr lang="tr-TR" sz="3600" b="1" dirty="0" smtClean="0">
                <a:solidFill>
                  <a:srgbClr val="FF0000"/>
                </a:solidFill>
                <a:latin typeface="+mn-lt"/>
              </a:rPr>
              <a:t> </a:t>
            </a:r>
            <a:r>
              <a:rPr lang="tr-TR" sz="3600" b="1" dirty="0">
                <a:solidFill>
                  <a:srgbClr val="FF0000"/>
                </a:solidFill>
                <a:latin typeface="+mn-lt"/>
              </a:rPr>
              <a:t>ne demektir ve nasıl yapılır? </a:t>
            </a:r>
          </a:p>
        </p:txBody>
      </p:sp>
      <p:sp>
        <p:nvSpPr>
          <p:cNvPr id="3" name="İçerik Yer Tutucusu 2"/>
          <p:cNvSpPr>
            <a:spLocks noGrp="1"/>
          </p:cNvSpPr>
          <p:nvPr>
            <p:ph idx="1"/>
          </p:nvPr>
        </p:nvSpPr>
        <p:spPr/>
        <p:txBody>
          <a:bodyPr>
            <a:normAutofit/>
          </a:bodyPr>
          <a:lstStyle/>
          <a:p>
            <a:pPr marL="0" indent="0" algn="just">
              <a:buNone/>
            </a:pPr>
            <a:r>
              <a:rPr lang="tr-TR" sz="2400" dirty="0"/>
              <a:t>Küçük abdest bozduktan sonra idrar yolunda kalabilecek idrar damla ve sızıntılarının tamamen kesilmesi için bir süre bekleme, bundan sonra vücuttaki idrar sızıntılarını temizleme </a:t>
            </a:r>
            <a:r>
              <a:rPr lang="tr-TR" sz="2400" dirty="0" smtClean="0"/>
              <a:t>işlemine </a:t>
            </a:r>
            <a:r>
              <a:rPr lang="tr-TR" sz="2400" dirty="0"/>
              <a:t>fıkıh dilinde “</a:t>
            </a:r>
            <a:r>
              <a:rPr lang="tr-TR" sz="2400" dirty="0" err="1"/>
              <a:t>istibrâ</a:t>
            </a:r>
            <a:r>
              <a:rPr lang="tr-TR" sz="2400" dirty="0"/>
              <a:t>” denilir. Özellikle erkekler açısından </a:t>
            </a:r>
            <a:r>
              <a:rPr lang="tr-TR" sz="2400" dirty="0" err="1"/>
              <a:t>istibrâ</a:t>
            </a:r>
            <a:r>
              <a:rPr lang="tr-TR" sz="2400" dirty="0"/>
              <a:t> önemlidir. </a:t>
            </a:r>
            <a:r>
              <a:rPr lang="tr-TR" sz="2400" dirty="0" smtClean="0"/>
              <a:t>Şayet </a:t>
            </a:r>
            <a:r>
              <a:rPr lang="tr-TR" sz="2400" dirty="0"/>
              <a:t>özür hali söz konusu değilse vücuttan idrar sızıntısı olduğu sürece abdest geçerli olmaz. Bunun için de idrarın vücuttan iyice çıkmasını beklemek, bu amaçla biraz hareket etmek, yürümek veya öksürmek gerekir </a:t>
            </a:r>
            <a:r>
              <a:rPr lang="tr-TR" sz="2000" dirty="0" smtClean="0"/>
              <a:t>(</a:t>
            </a:r>
            <a:r>
              <a:rPr lang="tr-TR" sz="2000" dirty="0" err="1" smtClean="0"/>
              <a:t>İbn</a:t>
            </a:r>
            <a:r>
              <a:rPr lang="tr-TR" sz="2000" dirty="0" smtClean="0"/>
              <a:t> </a:t>
            </a:r>
            <a:r>
              <a:rPr lang="tr-TR" sz="2000" dirty="0" err="1"/>
              <a:t>Âbidîn</a:t>
            </a:r>
            <a:r>
              <a:rPr lang="tr-TR" sz="2000" dirty="0"/>
              <a:t>, </a:t>
            </a:r>
            <a:r>
              <a:rPr lang="tr-TR" sz="2000" dirty="0" err="1" smtClean="0"/>
              <a:t>Reddü’l-muhtâr</a:t>
            </a:r>
            <a:r>
              <a:rPr lang="tr-TR" sz="2000" dirty="0"/>
              <a:t>, Beyrut, 1421/2000, I, 344-345). </a:t>
            </a:r>
            <a:r>
              <a:rPr lang="tr-TR" sz="2400" dirty="0"/>
              <a:t>Bunun için Hz. Peygamber “İdrardan sakınınız, çünkü kabir azabının çoğu idrardan sakınmama sebebiyledir” </a:t>
            </a:r>
            <a:r>
              <a:rPr lang="tr-TR" sz="2400" dirty="0" smtClean="0"/>
              <a:t>buyurmuştur </a:t>
            </a:r>
            <a:r>
              <a:rPr lang="tr-TR" sz="2000" dirty="0"/>
              <a:t>(</a:t>
            </a:r>
            <a:r>
              <a:rPr lang="tr-TR" sz="2000" dirty="0" err="1"/>
              <a:t>Buhârî</a:t>
            </a:r>
            <a:r>
              <a:rPr lang="tr-TR" sz="2000" dirty="0"/>
              <a:t>, </a:t>
            </a:r>
            <a:r>
              <a:rPr lang="tr-TR" sz="2000" dirty="0" err="1"/>
              <a:t>Vudû</a:t>
            </a:r>
            <a:r>
              <a:rPr lang="tr-TR" sz="2000" dirty="0"/>
              <a:t> 55; </a:t>
            </a:r>
            <a:r>
              <a:rPr lang="tr-TR" sz="2000" dirty="0" err="1" smtClean="0"/>
              <a:t>İbn</a:t>
            </a:r>
            <a:r>
              <a:rPr lang="tr-TR" sz="2000" dirty="0" smtClean="0"/>
              <a:t> </a:t>
            </a:r>
            <a:r>
              <a:rPr lang="tr-TR" sz="2000" dirty="0" err="1"/>
              <a:t>Mâce</a:t>
            </a:r>
            <a:r>
              <a:rPr lang="tr-TR" sz="2000" dirty="0"/>
              <a:t>, </a:t>
            </a:r>
            <a:r>
              <a:rPr lang="tr-TR" sz="2000" dirty="0" err="1"/>
              <a:t>Tahâret</a:t>
            </a:r>
            <a:r>
              <a:rPr lang="tr-TR" sz="2000" dirty="0"/>
              <a:t> 26). </a:t>
            </a:r>
          </a:p>
        </p:txBody>
      </p:sp>
    </p:spTree>
    <p:extLst>
      <p:ext uri="{BB962C8B-B14F-4D97-AF65-F5344CB8AC3E}">
        <p14:creationId xmlns:p14="http://schemas.microsoft.com/office/powerpoint/2010/main" val="3838003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lgn="just">
              <a:buNone/>
            </a:pPr>
            <a:endParaRPr lang="tr-TR" sz="2400" dirty="0" smtClean="0"/>
          </a:p>
          <a:p>
            <a:pPr marL="0" indent="0" algn="just">
              <a:buNone/>
            </a:pPr>
            <a:r>
              <a:rPr lang="tr-TR" sz="2400" dirty="0" smtClean="0"/>
              <a:t>Literatürde </a:t>
            </a:r>
            <a:r>
              <a:rPr lang="tr-TR" sz="2400" dirty="0"/>
              <a:t>“</a:t>
            </a:r>
            <a:r>
              <a:rPr lang="tr-TR" sz="2400" dirty="0" err="1"/>
              <a:t>istincâ</a:t>
            </a:r>
            <a:r>
              <a:rPr lang="tr-TR" sz="2400" dirty="0"/>
              <a:t>” terimiyle ifade edilen temizlik, büyük abdest bozulduktan sonra </a:t>
            </a:r>
            <a:r>
              <a:rPr lang="tr-TR" sz="2400" dirty="0" smtClean="0"/>
              <a:t>dışkı </a:t>
            </a:r>
            <a:r>
              <a:rPr lang="tr-TR" sz="2400" dirty="0"/>
              <a:t>ve idrar yollarında yapılacak temizliktir. </a:t>
            </a:r>
            <a:r>
              <a:rPr lang="tr-TR" sz="2400" dirty="0" err="1"/>
              <a:t>Aslolan</a:t>
            </a:r>
            <a:r>
              <a:rPr lang="tr-TR" sz="2400" dirty="0"/>
              <a:t> bu temizliğin su ile yapılmasıdır. Su bulunmadığı takdirde bu temizlik tuvalet kâğıdı, bez vb. en uygun temizlik araçlarıyla yapılabilir. Temizlik sol elle yapılmalı, suyun ve diğer temizlik araçlarının kullanımında israftan kaçınılmalı, fakat temizliğin titizlikle yapılmasından da ödün verilmemelidir </a:t>
            </a:r>
            <a:r>
              <a:rPr lang="tr-TR" sz="2000" dirty="0" smtClean="0"/>
              <a:t>(</a:t>
            </a:r>
            <a:r>
              <a:rPr lang="tr-TR" sz="2000" dirty="0" err="1" smtClean="0"/>
              <a:t>İbn</a:t>
            </a:r>
            <a:r>
              <a:rPr lang="tr-TR" sz="2000" dirty="0" smtClean="0"/>
              <a:t> </a:t>
            </a:r>
            <a:r>
              <a:rPr lang="tr-TR" sz="2000" dirty="0" err="1"/>
              <a:t>Âbidîn</a:t>
            </a:r>
            <a:r>
              <a:rPr lang="tr-TR" sz="2000" dirty="0"/>
              <a:t>, </a:t>
            </a:r>
            <a:r>
              <a:rPr lang="tr-TR" sz="2000" dirty="0" err="1" smtClean="0"/>
              <a:t>Reddü’l-muhtâr</a:t>
            </a:r>
            <a:r>
              <a:rPr lang="tr-TR" sz="2000" dirty="0"/>
              <a:t>, Beyrut, 1421/2000, I, 344-345). </a:t>
            </a:r>
          </a:p>
        </p:txBody>
      </p:sp>
    </p:spTree>
    <p:extLst>
      <p:ext uri="{BB962C8B-B14F-4D97-AF65-F5344CB8AC3E}">
        <p14:creationId xmlns:p14="http://schemas.microsoft.com/office/powerpoint/2010/main" val="40364808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862148"/>
            <a:ext cx="7886700" cy="1515291"/>
          </a:xfrm>
        </p:spPr>
        <p:txBody>
          <a:bodyPr/>
          <a:lstStyle/>
          <a:p>
            <a:pPr algn="ctr"/>
            <a:r>
              <a:rPr lang="tr-TR" sz="3600" b="1" dirty="0">
                <a:solidFill>
                  <a:srgbClr val="FF0000"/>
                </a:solidFill>
                <a:latin typeface="+mn-lt"/>
              </a:rPr>
              <a:t>Namazda veya namaz </a:t>
            </a:r>
            <a:r>
              <a:rPr lang="tr-TR" sz="3600" b="1" dirty="0" smtClean="0">
                <a:solidFill>
                  <a:srgbClr val="FF0000"/>
                </a:solidFill>
                <a:latin typeface="+mn-lt"/>
              </a:rPr>
              <a:t>dışında </a:t>
            </a:r>
            <a:r>
              <a:rPr lang="tr-TR" sz="3600" b="1" dirty="0">
                <a:solidFill>
                  <a:srgbClr val="FF0000"/>
                </a:solidFill>
                <a:latin typeface="+mn-lt"/>
              </a:rPr>
              <a:t>ağlamak abdesti bozar mı? </a:t>
            </a:r>
          </a:p>
        </p:txBody>
      </p:sp>
      <p:sp>
        <p:nvSpPr>
          <p:cNvPr id="3" name="İçerik Yer Tutucusu 2"/>
          <p:cNvSpPr>
            <a:spLocks noGrp="1"/>
          </p:cNvSpPr>
          <p:nvPr>
            <p:ph idx="1"/>
          </p:nvPr>
        </p:nvSpPr>
        <p:spPr>
          <a:xfrm>
            <a:off x="628650" y="2625633"/>
            <a:ext cx="7886700" cy="3551329"/>
          </a:xfrm>
        </p:spPr>
        <p:txBody>
          <a:bodyPr>
            <a:normAutofit/>
          </a:bodyPr>
          <a:lstStyle/>
          <a:p>
            <a:pPr marL="0" indent="0" algn="just">
              <a:buNone/>
            </a:pPr>
            <a:endParaRPr lang="tr-TR" sz="2400" dirty="0" smtClean="0"/>
          </a:p>
          <a:p>
            <a:pPr marL="0" indent="0" algn="just">
              <a:buNone/>
            </a:pPr>
            <a:endParaRPr lang="tr-TR" sz="2400" dirty="0"/>
          </a:p>
          <a:p>
            <a:pPr marL="0" indent="0" algn="just">
              <a:buNone/>
            </a:pPr>
            <a:r>
              <a:rPr lang="tr-TR" sz="2400" dirty="0" smtClean="0"/>
              <a:t>Her </a:t>
            </a:r>
            <a:r>
              <a:rPr lang="tr-TR" sz="2400" dirty="0"/>
              <a:t>ne sebeple olursa olsun namaz </a:t>
            </a:r>
            <a:r>
              <a:rPr lang="tr-TR" sz="2400" dirty="0" smtClean="0"/>
              <a:t>dışında </a:t>
            </a:r>
            <a:r>
              <a:rPr lang="tr-TR" sz="2400" dirty="0"/>
              <a:t>ağlamak ve buna bağlı olarak gözden </a:t>
            </a:r>
            <a:r>
              <a:rPr lang="tr-TR" sz="2400" dirty="0" smtClean="0"/>
              <a:t>yaş </a:t>
            </a:r>
            <a:r>
              <a:rPr lang="tr-TR" sz="2400" dirty="0"/>
              <a:t>akması abdesti bozmaz. Ancak namaz esnasında ses çıkararak ağlaması </a:t>
            </a:r>
            <a:r>
              <a:rPr lang="tr-TR" sz="2400" dirty="0" smtClean="0"/>
              <a:t>kişinin </a:t>
            </a:r>
            <a:r>
              <a:rPr lang="tr-TR" sz="2400" dirty="0"/>
              <a:t>namazını bozar, abdestini bozmaz </a:t>
            </a:r>
            <a:r>
              <a:rPr lang="tr-TR" sz="2000" dirty="0"/>
              <a:t>(</a:t>
            </a:r>
            <a:r>
              <a:rPr lang="tr-TR" sz="2000" dirty="0" err="1"/>
              <a:t>Merğînanî</a:t>
            </a:r>
            <a:r>
              <a:rPr lang="tr-TR" sz="2000" dirty="0"/>
              <a:t>, el-</a:t>
            </a:r>
            <a:r>
              <a:rPr lang="tr-TR" sz="2000" dirty="0" err="1"/>
              <a:t>Hidâye</a:t>
            </a:r>
            <a:r>
              <a:rPr lang="tr-TR" sz="2000" dirty="0"/>
              <a:t>, I, 61). </a:t>
            </a:r>
          </a:p>
        </p:txBody>
      </p:sp>
    </p:spTree>
    <p:extLst>
      <p:ext uri="{BB962C8B-B14F-4D97-AF65-F5344CB8AC3E}">
        <p14:creationId xmlns:p14="http://schemas.microsoft.com/office/powerpoint/2010/main" val="14030976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886700" cy="2012314"/>
          </a:xfrm>
        </p:spPr>
        <p:txBody>
          <a:bodyPr>
            <a:noAutofit/>
          </a:bodyPr>
          <a:lstStyle/>
          <a:p>
            <a:pPr algn="ctr"/>
            <a:r>
              <a:rPr lang="tr-TR" sz="3600" b="1" dirty="0">
                <a:solidFill>
                  <a:srgbClr val="FF0000"/>
                </a:solidFill>
                <a:latin typeface="+mn-lt"/>
              </a:rPr>
              <a:t>Abdest alırken </a:t>
            </a:r>
            <a:r>
              <a:rPr lang="tr-TR" sz="3600" b="1" dirty="0" smtClean="0">
                <a:solidFill>
                  <a:srgbClr val="FF0000"/>
                </a:solidFill>
                <a:latin typeface="+mn-lt"/>
              </a:rPr>
              <a:t>diş </a:t>
            </a:r>
            <a:r>
              <a:rPr lang="tr-TR" sz="3600" b="1" dirty="0">
                <a:solidFill>
                  <a:srgbClr val="FF0000"/>
                </a:solidFill>
                <a:latin typeface="+mn-lt"/>
              </a:rPr>
              <a:t>etinde kanama meydana gelen </a:t>
            </a:r>
            <a:r>
              <a:rPr lang="tr-TR" sz="3600" b="1" dirty="0" smtClean="0">
                <a:solidFill>
                  <a:srgbClr val="FF0000"/>
                </a:solidFill>
                <a:latin typeface="+mn-lt"/>
              </a:rPr>
              <a:t>kişinin </a:t>
            </a:r>
            <a:r>
              <a:rPr lang="tr-TR" sz="3600" b="1" dirty="0">
                <a:solidFill>
                  <a:srgbClr val="FF0000"/>
                </a:solidFill>
                <a:latin typeface="+mn-lt"/>
              </a:rPr>
              <a:t>abdesti bozulur mu? </a:t>
            </a:r>
          </a:p>
        </p:txBody>
      </p:sp>
      <p:sp>
        <p:nvSpPr>
          <p:cNvPr id="3" name="İçerik Yer Tutucusu 2"/>
          <p:cNvSpPr>
            <a:spLocks noGrp="1"/>
          </p:cNvSpPr>
          <p:nvPr>
            <p:ph idx="1"/>
          </p:nvPr>
        </p:nvSpPr>
        <p:spPr>
          <a:xfrm>
            <a:off x="628650" y="2377439"/>
            <a:ext cx="7886700" cy="3799523"/>
          </a:xfrm>
        </p:spPr>
        <p:txBody>
          <a:bodyPr>
            <a:normAutofit/>
          </a:bodyPr>
          <a:lstStyle/>
          <a:p>
            <a:pPr marL="0" indent="0" algn="just">
              <a:buNone/>
            </a:pPr>
            <a:endParaRPr lang="tr-TR" sz="2400" dirty="0" smtClean="0"/>
          </a:p>
          <a:p>
            <a:pPr marL="0" indent="0" algn="just">
              <a:buNone/>
            </a:pPr>
            <a:r>
              <a:rPr lang="tr-TR" sz="2400" dirty="0" smtClean="0"/>
              <a:t>Bedendeki </a:t>
            </a:r>
            <a:r>
              <a:rPr lang="tr-TR" sz="2400" dirty="0"/>
              <a:t>bir yaradan çıkıp yaranın </a:t>
            </a:r>
            <a:r>
              <a:rPr lang="tr-TR" sz="2400" dirty="0" smtClean="0"/>
              <a:t>dışına </a:t>
            </a:r>
            <a:r>
              <a:rPr lang="tr-TR" sz="2400" dirty="0"/>
              <a:t>akan kan abdesti bozar. Ancak </a:t>
            </a:r>
            <a:r>
              <a:rPr lang="tr-TR" sz="2400" dirty="0" smtClean="0"/>
              <a:t>diş </a:t>
            </a:r>
            <a:r>
              <a:rPr lang="tr-TR" sz="2400" dirty="0"/>
              <a:t>etinden çıkan kan, </a:t>
            </a:r>
            <a:r>
              <a:rPr lang="tr-TR" sz="2400" dirty="0" smtClean="0"/>
              <a:t>karıştığı </a:t>
            </a:r>
            <a:r>
              <a:rPr lang="tr-TR" sz="2400" dirty="0" err="1"/>
              <a:t>tükrüğün</a:t>
            </a:r>
            <a:r>
              <a:rPr lang="tr-TR" sz="2400" dirty="0"/>
              <a:t> yarısı veya daha fazlası kadar ise abdesti bozar </a:t>
            </a:r>
            <a:r>
              <a:rPr lang="tr-TR" sz="2000" dirty="0"/>
              <a:t>(</a:t>
            </a:r>
            <a:r>
              <a:rPr lang="tr-TR" sz="2000" dirty="0" err="1"/>
              <a:t>Mevsılî</a:t>
            </a:r>
            <a:r>
              <a:rPr lang="tr-TR" sz="2000" dirty="0"/>
              <a:t>, </a:t>
            </a:r>
            <a:r>
              <a:rPr lang="tr-TR" sz="2000" dirty="0" err="1" smtClean="0"/>
              <a:t>İhtiyâr</a:t>
            </a:r>
            <a:r>
              <a:rPr lang="tr-TR" sz="2000" dirty="0"/>
              <a:t>, </a:t>
            </a:r>
            <a:r>
              <a:rPr lang="tr-TR" sz="2000" dirty="0" smtClean="0"/>
              <a:t>İstanbul</a:t>
            </a:r>
            <a:r>
              <a:rPr lang="tr-TR" sz="2000" dirty="0"/>
              <a:t>, </a:t>
            </a:r>
            <a:r>
              <a:rPr lang="tr-TR" sz="2000" dirty="0" err="1"/>
              <a:t>ts</a:t>
            </a:r>
            <a:r>
              <a:rPr lang="tr-TR" sz="2000" dirty="0"/>
              <a:t>. I, 10). </a:t>
            </a:r>
            <a:r>
              <a:rPr lang="tr-TR" sz="2400" dirty="0" smtClean="0"/>
              <a:t>Şafiilere </a:t>
            </a:r>
            <a:r>
              <a:rPr lang="tr-TR" sz="2400" dirty="0"/>
              <a:t>göre ise abdest, sadece ön ve arkadan çıkan ş</a:t>
            </a:r>
            <a:r>
              <a:rPr lang="tr-TR" sz="2400" dirty="0" smtClean="0"/>
              <a:t>eylerle </a:t>
            </a:r>
            <a:r>
              <a:rPr lang="tr-TR" sz="2400" dirty="0"/>
              <a:t>bozulur. Bunların </a:t>
            </a:r>
            <a:r>
              <a:rPr lang="tr-TR" sz="2400" dirty="0" smtClean="0"/>
              <a:t>dışındaki </a:t>
            </a:r>
            <a:r>
              <a:rPr lang="tr-TR" sz="2400" dirty="0"/>
              <a:t>yerlerden gelen sıvılar abdesti bozmaz. Dolayısıyla </a:t>
            </a:r>
            <a:r>
              <a:rPr lang="tr-TR" sz="2400" dirty="0" smtClean="0"/>
              <a:t>diş </a:t>
            </a:r>
            <a:r>
              <a:rPr lang="tr-TR" sz="2400" dirty="0"/>
              <a:t>eti kanamasıyla abdest bozulmaz </a:t>
            </a:r>
            <a:r>
              <a:rPr lang="tr-TR" sz="2000" dirty="0"/>
              <a:t>(</a:t>
            </a:r>
            <a:r>
              <a:rPr lang="tr-TR" sz="2000" dirty="0" err="1"/>
              <a:t>Mâverdî</a:t>
            </a:r>
            <a:r>
              <a:rPr lang="tr-TR" sz="2000" dirty="0"/>
              <a:t>, </a:t>
            </a:r>
            <a:r>
              <a:rPr lang="tr-TR" sz="2000" dirty="0" smtClean="0"/>
              <a:t>el-</a:t>
            </a:r>
            <a:r>
              <a:rPr lang="tr-TR" sz="2000" dirty="0" err="1" smtClean="0"/>
              <a:t>Hâvi’l</a:t>
            </a:r>
            <a:r>
              <a:rPr lang="tr-TR" sz="2000" dirty="0" smtClean="0"/>
              <a:t>-</a:t>
            </a:r>
            <a:r>
              <a:rPr lang="tr-TR" sz="2000" dirty="0" err="1" smtClean="0"/>
              <a:t>Kebîr</a:t>
            </a:r>
            <a:r>
              <a:rPr lang="tr-TR" sz="2000" dirty="0"/>
              <a:t>, </a:t>
            </a:r>
            <a:r>
              <a:rPr lang="tr-TR" sz="2000" dirty="0" err="1" smtClean="0"/>
              <a:t>Dâru’l-Kütübi’l-Ġlmiyye</a:t>
            </a:r>
            <a:r>
              <a:rPr lang="tr-TR" sz="2000" dirty="0"/>
              <a:t>, Beyrut, 1414/1994, I, 199-200).  </a:t>
            </a:r>
          </a:p>
        </p:txBody>
      </p:sp>
    </p:spTree>
    <p:extLst>
      <p:ext uri="{BB962C8B-B14F-4D97-AF65-F5344CB8AC3E}">
        <p14:creationId xmlns:p14="http://schemas.microsoft.com/office/powerpoint/2010/main" val="32705448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888023"/>
            <a:ext cx="7886700" cy="1591408"/>
          </a:xfrm>
        </p:spPr>
        <p:txBody>
          <a:bodyPr>
            <a:normAutofit/>
          </a:bodyPr>
          <a:lstStyle/>
          <a:p>
            <a:pPr algn="ctr"/>
            <a:r>
              <a:rPr lang="tr-TR" sz="3600" b="1" dirty="0">
                <a:solidFill>
                  <a:srgbClr val="FF0000"/>
                </a:solidFill>
                <a:latin typeface="+mn-lt"/>
              </a:rPr>
              <a:t>Abdestli iken az da olsa uyumak abdesti bozar mı?</a:t>
            </a:r>
          </a:p>
        </p:txBody>
      </p:sp>
      <p:sp>
        <p:nvSpPr>
          <p:cNvPr id="3" name="İçerik Yer Tutucusu 2"/>
          <p:cNvSpPr>
            <a:spLocks noGrp="1"/>
          </p:cNvSpPr>
          <p:nvPr>
            <p:ph idx="1"/>
          </p:nvPr>
        </p:nvSpPr>
        <p:spPr/>
        <p:txBody>
          <a:bodyPr>
            <a:normAutofit/>
          </a:bodyPr>
          <a:lstStyle/>
          <a:p>
            <a:pPr marL="0" indent="0" algn="just">
              <a:buNone/>
            </a:pPr>
            <a:endParaRPr lang="tr-TR" sz="2400" dirty="0" smtClean="0"/>
          </a:p>
          <a:p>
            <a:pPr marL="0" indent="0" algn="just">
              <a:buNone/>
            </a:pPr>
            <a:endParaRPr lang="tr-TR" sz="2400" dirty="0" smtClean="0"/>
          </a:p>
          <a:p>
            <a:pPr marL="0" indent="0" algn="just">
              <a:buNone/>
            </a:pPr>
            <a:r>
              <a:rPr lang="tr-TR" sz="2400" dirty="0" smtClean="0"/>
              <a:t>Yan </a:t>
            </a:r>
            <a:r>
              <a:rPr lang="tr-TR" sz="2400" dirty="0"/>
              <a:t>üstü yatarak, </a:t>
            </a:r>
            <a:r>
              <a:rPr lang="tr-TR" sz="2400" dirty="0" smtClean="0"/>
              <a:t>bağdaş </a:t>
            </a:r>
            <a:r>
              <a:rPr lang="tr-TR" sz="2400" dirty="0"/>
              <a:t>kurarak, dirseklere dayanarak, ayakları yan tarafa çıkarıp oturarak, namaz </a:t>
            </a:r>
            <a:r>
              <a:rPr lang="tr-TR" sz="2400" dirty="0" smtClean="0"/>
              <a:t>dışında </a:t>
            </a:r>
            <a:r>
              <a:rPr lang="tr-TR" sz="2400" dirty="0"/>
              <a:t>secde haline geçerek uyumak veya oturup dayandığı </a:t>
            </a:r>
            <a:r>
              <a:rPr lang="tr-TR" sz="2400" dirty="0" smtClean="0"/>
              <a:t>şey </a:t>
            </a:r>
            <a:r>
              <a:rPr lang="tr-TR" sz="2400" dirty="0"/>
              <a:t>alındığı takdirde </a:t>
            </a:r>
            <a:r>
              <a:rPr lang="tr-TR" sz="2400" dirty="0" smtClean="0"/>
              <a:t>düşecek </a:t>
            </a:r>
            <a:r>
              <a:rPr lang="tr-TR" sz="2400" dirty="0"/>
              <a:t>derecede bir </a:t>
            </a:r>
            <a:r>
              <a:rPr lang="tr-TR" sz="2400" dirty="0" smtClean="0"/>
              <a:t>şeye </a:t>
            </a:r>
            <a:r>
              <a:rPr lang="tr-TR" sz="2400" dirty="0"/>
              <a:t>yaslanarak uyumak abdesti bozar. Ancak, uyku ile uyanıklık arasındaki hal, oturağı tamamen yere </a:t>
            </a:r>
            <a:r>
              <a:rPr lang="tr-TR" sz="2400" dirty="0" smtClean="0"/>
              <a:t>yerleştirerek </a:t>
            </a:r>
            <a:r>
              <a:rPr lang="tr-TR" sz="2400" dirty="0"/>
              <a:t>uyumak veya bir yere dayanmadan uyumak abdesti bozmaz </a:t>
            </a:r>
            <a:r>
              <a:rPr lang="tr-TR" sz="2000" dirty="0"/>
              <a:t>(</a:t>
            </a:r>
            <a:r>
              <a:rPr lang="tr-TR" sz="2000" dirty="0" err="1"/>
              <a:t>Mevsılî</a:t>
            </a:r>
            <a:r>
              <a:rPr lang="tr-TR" sz="2000" dirty="0"/>
              <a:t>, </a:t>
            </a:r>
            <a:r>
              <a:rPr lang="tr-TR" sz="2000" dirty="0" smtClean="0"/>
              <a:t>el-İhtiyar</a:t>
            </a:r>
            <a:r>
              <a:rPr lang="tr-TR" sz="2000" dirty="0"/>
              <a:t>, I, 10). </a:t>
            </a:r>
          </a:p>
        </p:txBody>
      </p:sp>
    </p:spTree>
    <p:extLst>
      <p:ext uri="{BB962C8B-B14F-4D97-AF65-F5344CB8AC3E}">
        <p14:creationId xmlns:p14="http://schemas.microsoft.com/office/powerpoint/2010/main" val="4083285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600" b="1" dirty="0">
                <a:solidFill>
                  <a:srgbClr val="FF0000"/>
                </a:solidFill>
                <a:latin typeface="+mn-lt"/>
              </a:rPr>
              <a:t>Hanefi mezhebine mensup bir kimsenin bir yeri kanarsa abdest konusunda Ş</a:t>
            </a:r>
            <a:r>
              <a:rPr lang="tr-TR" sz="3600" b="1" dirty="0" smtClean="0">
                <a:solidFill>
                  <a:srgbClr val="FF0000"/>
                </a:solidFill>
                <a:latin typeface="+mn-lt"/>
              </a:rPr>
              <a:t>afiî </a:t>
            </a:r>
            <a:r>
              <a:rPr lang="tr-TR" sz="3600" b="1" dirty="0">
                <a:solidFill>
                  <a:srgbClr val="FF0000"/>
                </a:solidFill>
                <a:latin typeface="+mn-lt"/>
              </a:rPr>
              <a:t>mezhebini taklit edebilir mi? </a:t>
            </a:r>
          </a:p>
        </p:txBody>
      </p:sp>
      <p:sp>
        <p:nvSpPr>
          <p:cNvPr id="3" name="İçerik Yer Tutucusu 2"/>
          <p:cNvSpPr>
            <a:spLocks noGrp="1"/>
          </p:cNvSpPr>
          <p:nvPr>
            <p:ph idx="1"/>
          </p:nvPr>
        </p:nvSpPr>
        <p:spPr/>
        <p:txBody>
          <a:bodyPr>
            <a:normAutofit lnSpcReduction="10000"/>
          </a:bodyPr>
          <a:lstStyle/>
          <a:p>
            <a:pPr marL="0" indent="0" algn="just">
              <a:buNone/>
            </a:pPr>
            <a:r>
              <a:rPr lang="tr-TR" sz="2400" dirty="0"/>
              <a:t>Abdestli olan bir </a:t>
            </a:r>
            <a:r>
              <a:rPr lang="tr-TR" sz="2400" dirty="0" smtClean="0"/>
              <a:t>kişinin </a:t>
            </a:r>
            <a:r>
              <a:rPr lang="tr-TR" sz="2400" dirty="0"/>
              <a:t>vücudunun herhangi bir yerinden çıkan kan, çıktığı yerin etrafına dağılırsa abdesti bozulur </a:t>
            </a:r>
            <a:r>
              <a:rPr lang="tr-TR" sz="2000" dirty="0"/>
              <a:t>(</a:t>
            </a:r>
            <a:r>
              <a:rPr lang="tr-TR" sz="2000" dirty="0" err="1"/>
              <a:t>Mevsılî</a:t>
            </a:r>
            <a:r>
              <a:rPr lang="tr-TR" sz="2000" dirty="0"/>
              <a:t>, </a:t>
            </a:r>
            <a:r>
              <a:rPr lang="tr-TR" sz="2000" dirty="0" smtClean="0"/>
              <a:t>el-İhtiyar</a:t>
            </a:r>
            <a:r>
              <a:rPr lang="tr-TR" sz="2000" dirty="0"/>
              <a:t>, </a:t>
            </a:r>
            <a:r>
              <a:rPr lang="tr-TR" sz="2000" dirty="0" smtClean="0"/>
              <a:t>İstanbul</a:t>
            </a:r>
            <a:r>
              <a:rPr lang="tr-TR" sz="2000" dirty="0"/>
              <a:t>, </a:t>
            </a:r>
            <a:r>
              <a:rPr lang="tr-TR" sz="2000" dirty="0" err="1"/>
              <a:t>ts</a:t>
            </a:r>
            <a:r>
              <a:rPr lang="tr-TR" sz="2000" dirty="0"/>
              <a:t>. , I, 9). </a:t>
            </a:r>
            <a:r>
              <a:rPr lang="tr-TR" sz="2400" dirty="0" smtClean="0"/>
              <a:t>Şafiî </a:t>
            </a:r>
            <a:r>
              <a:rPr lang="tr-TR" sz="2400" dirty="0"/>
              <a:t>mezhebine göre idrar ve </a:t>
            </a:r>
            <a:r>
              <a:rPr lang="tr-TR" sz="2400" dirty="0" smtClean="0"/>
              <a:t>dışkı </a:t>
            </a:r>
            <a:r>
              <a:rPr lang="tr-TR" sz="2400" dirty="0"/>
              <a:t>yolları </a:t>
            </a:r>
            <a:r>
              <a:rPr lang="tr-TR" sz="2400" dirty="0" smtClean="0"/>
              <a:t>dışında </a:t>
            </a:r>
            <a:r>
              <a:rPr lang="tr-TR" sz="2400" dirty="0"/>
              <a:t>vücudun herhangi bir yerinden çıkan kan abdesti bozmaz </a:t>
            </a:r>
            <a:r>
              <a:rPr lang="tr-TR" sz="2000" dirty="0"/>
              <a:t>(</a:t>
            </a:r>
            <a:r>
              <a:rPr lang="tr-TR" sz="2000" dirty="0" err="1"/>
              <a:t>Maverdî</a:t>
            </a:r>
            <a:r>
              <a:rPr lang="tr-TR" sz="2000" dirty="0"/>
              <a:t>, </a:t>
            </a:r>
            <a:r>
              <a:rPr lang="tr-TR" sz="2000" dirty="0" smtClean="0"/>
              <a:t>el-</a:t>
            </a:r>
            <a:r>
              <a:rPr lang="tr-TR" sz="2000" dirty="0" err="1" smtClean="0"/>
              <a:t>Hâvi’l</a:t>
            </a:r>
            <a:r>
              <a:rPr lang="tr-TR" sz="2000" dirty="0" smtClean="0"/>
              <a:t>-</a:t>
            </a:r>
            <a:r>
              <a:rPr lang="tr-TR" sz="2000" dirty="0" err="1" smtClean="0"/>
              <a:t>Kebîr</a:t>
            </a:r>
            <a:r>
              <a:rPr lang="tr-TR" sz="2000" dirty="0"/>
              <a:t>, Beyrut, 1414/1994, I, 199-200). </a:t>
            </a:r>
            <a:endParaRPr lang="tr-TR" sz="2000" dirty="0" smtClean="0"/>
          </a:p>
          <a:p>
            <a:pPr marL="0" indent="0" algn="just">
              <a:buNone/>
            </a:pPr>
            <a:r>
              <a:rPr lang="tr-TR" sz="2400" dirty="0"/>
              <a:t>Hanefi mezhebine mensup olan bir </a:t>
            </a:r>
            <a:r>
              <a:rPr lang="tr-TR" sz="2400" dirty="0" smtClean="0"/>
              <a:t>kişinin </a:t>
            </a:r>
            <a:r>
              <a:rPr lang="tr-TR" sz="2400" dirty="0"/>
              <a:t>bir yeri kanasa, </a:t>
            </a:r>
            <a:r>
              <a:rPr lang="tr-TR" sz="2400" dirty="0" smtClean="0"/>
              <a:t>abdest </a:t>
            </a:r>
            <a:r>
              <a:rPr lang="tr-TR" sz="2400" dirty="0"/>
              <a:t>almada zorluk olması, cemaate </a:t>
            </a:r>
            <a:r>
              <a:rPr lang="tr-TR" sz="2400" dirty="0" smtClean="0"/>
              <a:t>yetişememe endişesi</a:t>
            </a:r>
            <a:r>
              <a:rPr lang="tr-TR" sz="2400" dirty="0"/>
              <a:t>, namazda iken namazı bozmak ve benzeri mazeretlerin bulunması halinde, </a:t>
            </a:r>
            <a:r>
              <a:rPr lang="tr-TR" sz="2400" dirty="0" smtClean="0"/>
              <a:t>Şafiî </a:t>
            </a:r>
            <a:r>
              <a:rPr lang="tr-TR" sz="2400" dirty="0"/>
              <a:t>mezhebini taklit ederek, yeniden abdest almadan namazını kılabilir. Zira mezhepler arasında ihtilaf olan konularda, belli bir mezhebe bağlı kalmak zorunlu olmayıp, mazerete binaen </a:t>
            </a:r>
            <a:r>
              <a:rPr lang="tr-TR" sz="2400" dirty="0" smtClean="0"/>
              <a:t>başka </a:t>
            </a:r>
            <a:r>
              <a:rPr lang="tr-TR" sz="2400" dirty="0"/>
              <a:t>bir mezhebin </a:t>
            </a:r>
            <a:r>
              <a:rPr lang="tr-TR" sz="2400" dirty="0" smtClean="0"/>
              <a:t>görüşü </a:t>
            </a:r>
            <a:r>
              <a:rPr lang="tr-TR" sz="2400" dirty="0"/>
              <a:t>ile de amel edilebilir </a:t>
            </a:r>
            <a:r>
              <a:rPr lang="tr-TR" sz="2000" dirty="0" smtClean="0"/>
              <a:t>(</a:t>
            </a:r>
            <a:r>
              <a:rPr lang="tr-TR" sz="2000" dirty="0" err="1" smtClean="0"/>
              <a:t>İbn</a:t>
            </a:r>
            <a:r>
              <a:rPr lang="tr-TR" sz="2000" dirty="0" smtClean="0"/>
              <a:t> </a:t>
            </a:r>
            <a:r>
              <a:rPr lang="tr-TR" sz="2000" dirty="0" err="1"/>
              <a:t>Âbidîn</a:t>
            </a:r>
            <a:r>
              <a:rPr lang="tr-TR" sz="2000" dirty="0"/>
              <a:t>, </a:t>
            </a:r>
            <a:r>
              <a:rPr lang="tr-TR" sz="2000" dirty="0" err="1" smtClean="0"/>
              <a:t>Raddu’l-Muhtâr</a:t>
            </a:r>
            <a:r>
              <a:rPr lang="tr-TR" sz="2000" dirty="0"/>
              <a:t>, I, 51). </a:t>
            </a:r>
          </a:p>
        </p:txBody>
      </p:sp>
    </p:spTree>
    <p:extLst>
      <p:ext uri="{BB962C8B-B14F-4D97-AF65-F5344CB8AC3E}">
        <p14:creationId xmlns:p14="http://schemas.microsoft.com/office/powerpoint/2010/main" val="122954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01162" y="821452"/>
            <a:ext cx="8081135" cy="2308324"/>
          </a:xfrm>
          <a:prstGeom prst="rect">
            <a:avLst/>
          </a:prstGeom>
        </p:spPr>
        <p:txBody>
          <a:bodyPr wrap="square">
            <a:spAutoFit/>
          </a:bodyPr>
          <a:lstStyle/>
          <a:p>
            <a:pPr algn="ctr"/>
            <a:r>
              <a:rPr lang="tr-TR" sz="3600" b="1" dirty="0" smtClean="0">
                <a:solidFill>
                  <a:srgbClr val="FF0000"/>
                </a:solidFill>
              </a:rPr>
              <a:t>Dövme </a:t>
            </a:r>
            <a:r>
              <a:rPr lang="tr-TR" sz="3600" b="1" dirty="0">
                <a:solidFill>
                  <a:srgbClr val="FF0000"/>
                </a:solidFill>
              </a:rPr>
              <a:t>yaptırmak, abdeste veya gusle engel midir? Kalıcı dövme ile geçici dövmenin bu konudaki hükmü aynı mıdır? </a:t>
            </a:r>
          </a:p>
        </p:txBody>
      </p:sp>
      <p:sp>
        <p:nvSpPr>
          <p:cNvPr id="5" name="Dikdörtgen 4"/>
          <p:cNvSpPr/>
          <p:nvPr/>
        </p:nvSpPr>
        <p:spPr>
          <a:xfrm>
            <a:off x="501162" y="2339760"/>
            <a:ext cx="8361485" cy="4124206"/>
          </a:xfrm>
          <a:prstGeom prst="rect">
            <a:avLst/>
          </a:prstGeom>
        </p:spPr>
        <p:txBody>
          <a:bodyPr wrap="square">
            <a:spAutoFit/>
          </a:bodyPr>
          <a:lstStyle/>
          <a:p>
            <a:pPr algn="just"/>
            <a:endParaRPr lang="tr-TR" dirty="0" smtClean="0"/>
          </a:p>
          <a:p>
            <a:pPr algn="just"/>
            <a:endParaRPr lang="tr-TR" dirty="0"/>
          </a:p>
          <a:p>
            <a:pPr algn="just"/>
            <a:endParaRPr lang="tr-TR" dirty="0" smtClean="0"/>
          </a:p>
          <a:p>
            <a:pPr algn="just"/>
            <a:r>
              <a:rPr lang="tr-TR" sz="2400" dirty="0" smtClean="0"/>
              <a:t>Dövme </a:t>
            </a:r>
            <a:r>
              <a:rPr lang="tr-TR" sz="2400" dirty="0"/>
              <a:t>yani vücuda iğneler batırarak deri altına boya zerk etmek sureti ile deri üzerinde </a:t>
            </a:r>
            <a:r>
              <a:rPr lang="tr-TR" sz="2400" dirty="0" smtClean="0"/>
              <a:t>çeşitli şekiller oluşturmak </a:t>
            </a:r>
            <a:r>
              <a:rPr lang="tr-TR" sz="2400" dirty="0"/>
              <a:t>dinimizce </a:t>
            </a:r>
            <a:r>
              <a:rPr lang="tr-TR" sz="2400" dirty="0" smtClean="0"/>
              <a:t>yasaklanmıştır</a:t>
            </a:r>
            <a:r>
              <a:rPr lang="tr-TR" sz="2400" dirty="0"/>
              <a:t>. Peygamberimiz </a:t>
            </a:r>
            <a:r>
              <a:rPr lang="tr-TR" sz="2400" dirty="0" smtClean="0"/>
              <a:t>şöyle buyurmuştur</a:t>
            </a:r>
            <a:r>
              <a:rPr lang="tr-TR" sz="2400" dirty="0"/>
              <a:t>: “Dövme yapan ve yaptıran kadınlara, kaş ve yüzlerinden tüy yolan ve yolduranlara, dişlerini seyreltip inceltenlere ve bu şekilde </a:t>
            </a:r>
            <a:r>
              <a:rPr lang="tr-TR" sz="2400" dirty="0" smtClean="0"/>
              <a:t>Allah’ın </a:t>
            </a:r>
            <a:r>
              <a:rPr lang="tr-TR" sz="2400" dirty="0"/>
              <a:t>yarattığı şekli değiştirenlere Allah lânet etmiştir” </a:t>
            </a:r>
            <a:r>
              <a:rPr lang="tr-TR" sz="2000" dirty="0"/>
              <a:t>(</a:t>
            </a:r>
            <a:r>
              <a:rPr lang="tr-TR" sz="2000" dirty="0" err="1"/>
              <a:t>Buhârî</a:t>
            </a:r>
            <a:r>
              <a:rPr lang="tr-TR" sz="2000" dirty="0"/>
              <a:t>, </a:t>
            </a:r>
            <a:r>
              <a:rPr lang="tr-TR" sz="2000" dirty="0" err="1"/>
              <a:t>Libâs</a:t>
            </a:r>
            <a:r>
              <a:rPr lang="tr-TR" sz="2000" dirty="0"/>
              <a:t>, 87; Müslim, </a:t>
            </a:r>
            <a:r>
              <a:rPr lang="tr-TR" sz="2000" dirty="0" err="1"/>
              <a:t>Libâs</a:t>
            </a:r>
            <a:r>
              <a:rPr lang="tr-TR" sz="2000" dirty="0"/>
              <a:t>, 120).  </a:t>
            </a:r>
            <a:endParaRPr lang="tr-TR" sz="2000" dirty="0" smtClean="0"/>
          </a:p>
          <a:p>
            <a:pPr algn="just"/>
            <a:endParaRPr lang="tr-TR" sz="2000" dirty="0" smtClean="0"/>
          </a:p>
          <a:p>
            <a:pPr algn="just"/>
            <a:endParaRPr lang="tr-TR" sz="2000" dirty="0" smtClean="0"/>
          </a:p>
        </p:txBody>
      </p:sp>
    </p:spTree>
    <p:extLst>
      <p:ext uri="{BB962C8B-B14F-4D97-AF65-F5344CB8AC3E}">
        <p14:creationId xmlns:p14="http://schemas.microsoft.com/office/powerpoint/2010/main" val="12835726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760"/>
            <a:ext cx="7886700" cy="2142309"/>
          </a:xfrm>
        </p:spPr>
        <p:txBody>
          <a:bodyPr>
            <a:noAutofit/>
          </a:bodyPr>
          <a:lstStyle/>
          <a:p>
            <a:pPr algn="ctr"/>
            <a:r>
              <a:rPr lang="tr-TR" sz="3600" b="1" dirty="0" smtClean="0">
                <a:solidFill>
                  <a:srgbClr val="FF0000"/>
                </a:solidFill>
                <a:latin typeface="+mn-lt"/>
              </a:rPr>
              <a:t/>
            </a:r>
            <a:br>
              <a:rPr lang="tr-TR" sz="3600" b="1" dirty="0" smtClean="0">
                <a:solidFill>
                  <a:srgbClr val="FF0000"/>
                </a:solidFill>
                <a:latin typeface="+mn-lt"/>
              </a:rPr>
            </a:br>
            <a:r>
              <a:rPr lang="tr-TR" sz="3600" b="1" dirty="0" smtClean="0">
                <a:solidFill>
                  <a:srgbClr val="FF0000"/>
                </a:solidFill>
                <a:latin typeface="+mn-lt"/>
              </a:rPr>
              <a:t>Abdestli </a:t>
            </a:r>
            <a:r>
              <a:rPr lang="tr-TR" sz="3600" b="1" dirty="0">
                <a:solidFill>
                  <a:srgbClr val="FF0000"/>
                </a:solidFill>
                <a:latin typeface="+mn-lt"/>
              </a:rPr>
              <a:t>olup olmadığını unutan ya da abdestinde </a:t>
            </a:r>
            <a:r>
              <a:rPr lang="tr-TR" sz="3600" b="1" dirty="0" smtClean="0">
                <a:solidFill>
                  <a:srgbClr val="FF0000"/>
                </a:solidFill>
                <a:latin typeface="+mn-lt"/>
              </a:rPr>
              <a:t>şüphe </a:t>
            </a:r>
            <a:r>
              <a:rPr lang="tr-TR" sz="3600" b="1" dirty="0">
                <a:solidFill>
                  <a:srgbClr val="FF0000"/>
                </a:solidFill>
                <a:latin typeface="+mn-lt"/>
              </a:rPr>
              <a:t>eden bir kimse ne yapmalıdır? </a:t>
            </a:r>
          </a:p>
        </p:txBody>
      </p:sp>
      <p:sp>
        <p:nvSpPr>
          <p:cNvPr id="3" name="İçerik Yer Tutucusu 2"/>
          <p:cNvSpPr>
            <a:spLocks noGrp="1"/>
          </p:cNvSpPr>
          <p:nvPr>
            <p:ph idx="1"/>
          </p:nvPr>
        </p:nvSpPr>
        <p:spPr>
          <a:xfrm>
            <a:off x="628650" y="2508068"/>
            <a:ext cx="7886700" cy="3642769"/>
          </a:xfrm>
        </p:spPr>
        <p:txBody>
          <a:bodyPr/>
          <a:lstStyle/>
          <a:p>
            <a:pPr marL="0" indent="0">
              <a:buNone/>
            </a:pPr>
            <a:endParaRPr lang="tr-TR" dirty="0" smtClean="0"/>
          </a:p>
          <a:p>
            <a:pPr marL="0" indent="0" algn="just">
              <a:buNone/>
            </a:pPr>
            <a:endParaRPr lang="tr-TR" sz="2400" dirty="0" smtClean="0"/>
          </a:p>
          <a:p>
            <a:pPr marL="0" indent="0" algn="just">
              <a:buNone/>
            </a:pPr>
            <a:r>
              <a:rPr lang="tr-TR" sz="2400" dirty="0" smtClean="0"/>
              <a:t>Bir </a:t>
            </a:r>
            <a:r>
              <a:rPr lang="tr-TR" sz="2400" dirty="0"/>
              <a:t>kimse abdest aldığından emin olduğu halde, abdestini bozup bozmadığı konusunda </a:t>
            </a:r>
            <a:r>
              <a:rPr lang="tr-TR" sz="2400" dirty="0" smtClean="0"/>
              <a:t>şüpheye düşse</a:t>
            </a:r>
            <a:r>
              <a:rPr lang="tr-TR" sz="2400" dirty="0"/>
              <a:t>, o kimse abdestli sayılır. Öte yandan abdestini bozduğunu bildiği halde, sonradan abdest alıp almadığından </a:t>
            </a:r>
            <a:r>
              <a:rPr lang="tr-TR" sz="2400" dirty="0" smtClean="0"/>
              <a:t>şüphe </a:t>
            </a:r>
            <a:r>
              <a:rPr lang="tr-TR" sz="2400" dirty="0"/>
              <a:t>eden kimse de abdestsiz sayılır. Çünkü kesin olarak bilinen bir </a:t>
            </a:r>
            <a:r>
              <a:rPr lang="tr-TR" sz="2400" dirty="0" smtClean="0"/>
              <a:t>şey şüphe </a:t>
            </a:r>
            <a:r>
              <a:rPr lang="tr-TR" sz="2400" dirty="0"/>
              <a:t>ile ortadan kalkmaz </a:t>
            </a:r>
            <a:r>
              <a:rPr lang="tr-TR" sz="2000" dirty="0"/>
              <a:t>(</a:t>
            </a:r>
            <a:r>
              <a:rPr lang="tr-TR" sz="2000" dirty="0" err="1"/>
              <a:t>Mevsılî</a:t>
            </a:r>
            <a:r>
              <a:rPr lang="tr-TR" sz="2000" dirty="0"/>
              <a:t>, </a:t>
            </a:r>
            <a:r>
              <a:rPr lang="tr-TR" sz="2000" dirty="0" smtClean="0"/>
              <a:t>el-İhtiyar</a:t>
            </a:r>
            <a:r>
              <a:rPr lang="tr-TR" sz="2000" dirty="0"/>
              <a:t>, </a:t>
            </a:r>
            <a:r>
              <a:rPr lang="tr-TR" sz="2000" dirty="0" smtClean="0"/>
              <a:t>İstanbul</a:t>
            </a:r>
            <a:r>
              <a:rPr lang="tr-TR" sz="2000" dirty="0"/>
              <a:t>, </a:t>
            </a:r>
            <a:r>
              <a:rPr lang="tr-TR" sz="2000" dirty="0" err="1"/>
              <a:t>ts</a:t>
            </a:r>
            <a:r>
              <a:rPr lang="tr-TR" sz="2000" dirty="0"/>
              <a:t>. , I, 11; </a:t>
            </a:r>
            <a:r>
              <a:rPr lang="tr-TR" sz="2000" dirty="0" err="1" smtClean="0"/>
              <a:t>İbn</a:t>
            </a:r>
            <a:r>
              <a:rPr lang="tr-TR" sz="2000" dirty="0" smtClean="0"/>
              <a:t> </a:t>
            </a:r>
            <a:r>
              <a:rPr lang="tr-TR" sz="2000" dirty="0" err="1"/>
              <a:t>Âbidîn</a:t>
            </a:r>
            <a:r>
              <a:rPr lang="tr-TR" sz="2000" dirty="0"/>
              <a:t>, </a:t>
            </a:r>
            <a:r>
              <a:rPr lang="tr-TR" sz="2000" dirty="0" err="1" smtClean="0"/>
              <a:t>Reddu’l-muhtâr</a:t>
            </a:r>
            <a:r>
              <a:rPr lang="tr-TR" sz="2000" dirty="0"/>
              <a:t>, I, 101- 102). </a:t>
            </a:r>
          </a:p>
        </p:txBody>
      </p:sp>
    </p:spTree>
    <p:extLst>
      <p:ext uri="{BB962C8B-B14F-4D97-AF65-F5344CB8AC3E}">
        <p14:creationId xmlns:p14="http://schemas.microsoft.com/office/powerpoint/2010/main" val="14716174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966651"/>
            <a:ext cx="7886700" cy="1580606"/>
          </a:xfrm>
        </p:spPr>
        <p:txBody>
          <a:bodyPr>
            <a:normAutofit/>
          </a:bodyPr>
          <a:lstStyle/>
          <a:p>
            <a:pPr algn="ctr"/>
            <a:r>
              <a:rPr lang="tr-TR" sz="3600" b="1" dirty="0">
                <a:solidFill>
                  <a:srgbClr val="FF0000"/>
                </a:solidFill>
                <a:latin typeface="+mn-lt"/>
              </a:rPr>
              <a:t>Kulak akıntısı abdesti bozar mı? </a:t>
            </a:r>
          </a:p>
        </p:txBody>
      </p:sp>
      <p:sp>
        <p:nvSpPr>
          <p:cNvPr id="3" name="İçerik Yer Tutucusu 2"/>
          <p:cNvSpPr>
            <a:spLocks noGrp="1"/>
          </p:cNvSpPr>
          <p:nvPr>
            <p:ph idx="1"/>
          </p:nvPr>
        </p:nvSpPr>
        <p:spPr>
          <a:xfrm>
            <a:off x="628650" y="2168433"/>
            <a:ext cx="7886700" cy="4008529"/>
          </a:xfrm>
        </p:spPr>
        <p:txBody>
          <a:bodyPr/>
          <a:lstStyle/>
          <a:p>
            <a:pPr marL="0" indent="0">
              <a:buNone/>
            </a:pPr>
            <a:endParaRPr lang="tr-TR" dirty="0" smtClean="0"/>
          </a:p>
          <a:p>
            <a:pPr marL="0" indent="0">
              <a:buNone/>
            </a:pPr>
            <a:endParaRPr lang="tr-TR" dirty="0"/>
          </a:p>
          <a:p>
            <a:pPr marL="0" indent="0" algn="just">
              <a:buNone/>
            </a:pPr>
            <a:r>
              <a:rPr lang="tr-TR" sz="2400" dirty="0" smtClean="0"/>
              <a:t>Bir </a:t>
            </a:r>
            <a:r>
              <a:rPr lang="tr-TR" sz="2400" dirty="0"/>
              <a:t>ağrı ve sızı olmaksızın kulaktan, göbek ve gözden çıkan akıntı abdesti bozmaz. Akıntı ağrı ve sızıyla çıkarsa o zaman abdest bozulur. Zira ağrı yaranın varlığına delildir. Yaradan akan sıvı da abdesti bozar </a:t>
            </a:r>
            <a:r>
              <a:rPr lang="tr-TR" sz="2000" dirty="0" smtClean="0"/>
              <a:t>(</a:t>
            </a:r>
            <a:r>
              <a:rPr lang="tr-TR" sz="2000" dirty="0" err="1" smtClean="0"/>
              <a:t>İbn</a:t>
            </a:r>
            <a:r>
              <a:rPr lang="tr-TR" sz="2000" dirty="0" smtClean="0"/>
              <a:t> </a:t>
            </a:r>
            <a:r>
              <a:rPr lang="tr-TR" sz="2000" dirty="0" err="1"/>
              <a:t>Âbidîn</a:t>
            </a:r>
            <a:r>
              <a:rPr lang="tr-TR" sz="2000" dirty="0"/>
              <a:t>, </a:t>
            </a:r>
            <a:r>
              <a:rPr lang="tr-TR" sz="2000" dirty="0" err="1" smtClean="0"/>
              <a:t>Reddü’l</a:t>
            </a:r>
            <a:r>
              <a:rPr lang="tr-TR" sz="2000" dirty="0" smtClean="0"/>
              <a:t>-muhtar</a:t>
            </a:r>
            <a:r>
              <a:rPr lang="tr-TR" sz="2000" dirty="0"/>
              <a:t>, I, 147</a:t>
            </a:r>
            <a:r>
              <a:rPr lang="tr-TR" sz="2000" dirty="0" smtClean="0"/>
              <a:t>).</a:t>
            </a:r>
            <a:endParaRPr lang="tr-TR" sz="2000" dirty="0"/>
          </a:p>
        </p:txBody>
      </p:sp>
    </p:spTree>
    <p:extLst>
      <p:ext uri="{BB962C8B-B14F-4D97-AF65-F5344CB8AC3E}">
        <p14:creationId xmlns:p14="http://schemas.microsoft.com/office/powerpoint/2010/main" val="15064991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966650"/>
            <a:ext cx="7886700" cy="1609495"/>
          </a:xfrm>
        </p:spPr>
        <p:txBody>
          <a:bodyPr>
            <a:normAutofit/>
          </a:bodyPr>
          <a:lstStyle/>
          <a:p>
            <a:pPr algn="ctr"/>
            <a:r>
              <a:rPr lang="tr-TR" sz="3600" b="1" dirty="0">
                <a:solidFill>
                  <a:srgbClr val="FF0000"/>
                </a:solidFill>
                <a:latin typeface="+mn-lt"/>
              </a:rPr>
              <a:t>Kadınların ve erkeklerin cinsel organından yel gelmesi abdesti bozar mı? </a:t>
            </a:r>
          </a:p>
        </p:txBody>
      </p:sp>
      <p:sp>
        <p:nvSpPr>
          <p:cNvPr id="3" name="İçerik Yer Tutucusu 2"/>
          <p:cNvSpPr>
            <a:spLocks noGrp="1"/>
          </p:cNvSpPr>
          <p:nvPr>
            <p:ph idx="1"/>
          </p:nvPr>
        </p:nvSpPr>
        <p:spPr>
          <a:xfrm>
            <a:off x="628650" y="2429691"/>
            <a:ext cx="7886700" cy="3747272"/>
          </a:xfrm>
        </p:spPr>
        <p:txBody>
          <a:bodyPr/>
          <a:lstStyle/>
          <a:p>
            <a:pPr marL="0" indent="0">
              <a:buNone/>
            </a:pPr>
            <a:endParaRPr lang="tr-TR" dirty="0" smtClean="0"/>
          </a:p>
          <a:p>
            <a:pPr marL="0" indent="0">
              <a:buNone/>
            </a:pPr>
            <a:endParaRPr lang="tr-TR" dirty="0"/>
          </a:p>
          <a:p>
            <a:pPr marL="0" indent="0" algn="just">
              <a:buNone/>
            </a:pPr>
            <a:r>
              <a:rPr lang="tr-TR" sz="2400" dirty="0" smtClean="0"/>
              <a:t>Erkeğin </a:t>
            </a:r>
            <a:r>
              <a:rPr lang="tr-TR" sz="2400" dirty="0"/>
              <a:t>ve kadının cinsel organlarından çıkan yel, abdesti bozmaz. Bununla birlikte abdest alması </a:t>
            </a:r>
            <a:r>
              <a:rPr lang="tr-TR" sz="2400" dirty="0" err="1" smtClean="0"/>
              <a:t>müstehaptır</a:t>
            </a:r>
            <a:r>
              <a:rPr lang="tr-TR" sz="2400" dirty="0" smtClean="0"/>
              <a:t> </a:t>
            </a:r>
            <a:r>
              <a:rPr lang="tr-TR" sz="2000" dirty="0"/>
              <a:t>(Heyet, </a:t>
            </a:r>
            <a:r>
              <a:rPr lang="tr-TR" sz="2000" dirty="0" smtClean="0"/>
              <a:t>el-</a:t>
            </a:r>
            <a:r>
              <a:rPr lang="tr-TR" sz="2000" dirty="0" err="1" smtClean="0"/>
              <a:t>Fetâve’l</a:t>
            </a:r>
            <a:r>
              <a:rPr lang="tr-TR" sz="2000" dirty="0" smtClean="0"/>
              <a:t>-</a:t>
            </a:r>
            <a:r>
              <a:rPr lang="tr-TR" sz="2000" dirty="0" err="1" smtClean="0"/>
              <a:t>Hindiyye</a:t>
            </a:r>
            <a:r>
              <a:rPr lang="tr-TR" sz="2000" dirty="0" smtClean="0"/>
              <a:t> </a:t>
            </a:r>
            <a:r>
              <a:rPr lang="tr-TR" sz="2000" dirty="0"/>
              <a:t>I, 9). </a:t>
            </a:r>
          </a:p>
        </p:txBody>
      </p:sp>
    </p:spTree>
    <p:extLst>
      <p:ext uri="{BB962C8B-B14F-4D97-AF65-F5344CB8AC3E}">
        <p14:creationId xmlns:p14="http://schemas.microsoft.com/office/powerpoint/2010/main" val="22653270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a:p>
          <a:p>
            <a:pPr marL="0" indent="0">
              <a:buNone/>
            </a:pPr>
            <a:endParaRPr lang="tr-TR" dirty="0" smtClean="0"/>
          </a:p>
          <a:p>
            <a:pPr marL="0" indent="0" algn="ctr">
              <a:buNone/>
            </a:pPr>
            <a:r>
              <a:rPr lang="tr-TR" sz="5400" b="1" dirty="0" smtClean="0">
                <a:solidFill>
                  <a:srgbClr val="FF0000"/>
                </a:solidFill>
              </a:rPr>
              <a:t>GUSÜL</a:t>
            </a:r>
            <a:endParaRPr lang="tr-TR" sz="5400" b="1" dirty="0">
              <a:solidFill>
                <a:srgbClr val="FF0000"/>
              </a:solidFill>
            </a:endParaRPr>
          </a:p>
        </p:txBody>
      </p:sp>
    </p:spTree>
    <p:extLst>
      <p:ext uri="{BB962C8B-B14F-4D97-AF65-F5344CB8AC3E}">
        <p14:creationId xmlns:p14="http://schemas.microsoft.com/office/powerpoint/2010/main" val="36186477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600" b="1" dirty="0">
                <a:solidFill>
                  <a:srgbClr val="FF0000"/>
                </a:solidFill>
                <a:latin typeface="+mn-lt"/>
              </a:rPr>
              <a:t>Guslederken ve abdest alırken vesvese sebebiyle organları tekrar tekrar yıkamanın hükmü nedir? </a:t>
            </a:r>
          </a:p>
        </p:txBody>
      </p:sp>
      <p:sp>
        <p:nvSpPr>
          <p:cNvPr id="3" name="İçerik Yer Tutucusu 2"/>
          <p:cNvSpPr>
            <a:spLocks noGrp="1"/>
          </p:cNvSpPr>
          <p:nvPr>
            <p:ph idx="1"/>
          </p:nvPr>
        </p:nvSpPr>
        <p:spPr/>
        <p:txBody>
          <a:bodyPr>
            <a:normAutofit/>
          </a:bodyPr>
          <a:lstStyle/>
          <a:p>
            <a:pPr marL="0" indent="0" algn="just">
              <a:buNone/>
            </a:pPr>
            <a:endParaRPr lang="tr-TR" sz="2400" dirty="0" smtClean="0"/>
          </a:p>
          <a:p>
            <a:pPr marL="0" indent="0" algn="just">
              <a:buNone/>
            </a:pPr>
            <a:r>
              <a:rPr lang="tr-TR" sz="2400" dirty="0" smtClean="0"/>
              <a:t>Vesvese</a:t>
            </a:r>
            <a:r>
              <a:rPr lang="tr-TR" sz="2400" dirty="0"/>
              <a:t>, </a:t>
            </a:r>
            <a:r>
              <a:rPr lang="tr-TR" sz="2400" dirty="0" smtClean="0"/>
              <a:t>çeşitli </a:t>
            </a:r>
            <a:r>
              <a:rPr lang="tr-TR" sz="2400" dirty="0"/>
              <a:t>sebeplerle insanın </a:t>
            </a:r>
            <a:r>
              <a:rPr lang="tr-TR" sz="2400" dirty="0" smtClean="0"/>
              <a:t>yaşadığı </a:t>
            </a:r>
            <a:r>
              <a:rPr lang="tr-TR" sz="2400" dirty="0"/>
              <a:t>kararsızlık, </a:t>
            </a:r>
            <a:r>
              <a:rPr lang="tr-TR" sz="2400" dirty="0" smtClean="0"/>
              <a:t>şüphe </a:t>
            </a:r>
            <a:r>
              <a:rPr lang="tr-TR" sz="2400" dirty="0"/>
              <a:t>ve kuruntu halidir. Bu, çoğu kere abdest ve guslün alınıp alınmadığı, tamam olup olmadığı ya da bozulup bozulmadığı </a:t>
            </a:r>
            <a:r>
              <a:rPr lang="tr-TR" sz="2400" dirty="0" smtClean="0"/>
              <a:t>şüphesi şeklinde </a:t>
            </a:r>
            <a:r>
              <a:rPr lang="tr-TR" sz="2400" dirty="0"/>
              <a:t>ortaya çıkmaktadır. Gusül ve abdest alan </a:t>
            </a:r>
            <a:r>
              <a:rPr lang="tr-TR" sz="2400" dirty="0" smtClean="0"/>
              <a:t>kişinin </a:t>
            </a:r>
            <a:r>
              <a:rPr lang="tr-TR" sz="2400" dirty="0"/>
              <a:t>vesvese sebebi ile gusül ve abdestini tekrarlaması gerekmez. Hatta </a:t>
            </a:r>
            <a:r>
              <a:rPr lang="tr-TR" sz="2400" dirty="0" smtClean="0"/>
              <a:t>kişi </a:t>
            </a:r>
            <a:r>
              <a:rPr lang="tr-TR" sz="2400" dirty="0"/>
              <a:t>bu tür vesveselere itibar etmemeli </a:t>
            </a:r>
            <a:r>
              <a:rPr lang="tr-TR" sz="2000" dirty="0" smtClean="0"/>
              <a:t>(</a:t>
            </a:r>
            <a:r>
              <a:rPr lang="tr-TR" sz="2000" dirty="0" err="1" smtClean="0"/>
              <a:t>İbn</a:t>
            </a:r>
            <a:r>
              <a:rPr lang="tr-TR" sz="2000" dirty="0" smtClean="0"/>
              <a:t> </a:t>
            </a:r>
            <a:r>
              <a:rPr lang="tr-TR" sz="2000" dirty="0" err="1"/>
              <a:t>Mâce</a:t>
            </a:r>
            <a:r>
              <a:rPr lang="tr-TR" sz="2000" dirty="0"/>
              <a:t>, </a:t>
            </a:r>
            <a:r>
              <a:rPr lang="tr-TR" sz="2000" dirty="0" err="1"/>
              <a:t>Tahâret</a:t>
            </a:r>
            <a:r>
              <a:rPr lang="tr-TR" sz="2000" dirty="0"/>
              <a:t>, 48), </a:t>
            </a:r>
            <a:r>
              <a:rPr lang="tr-TR" sz="2400" dirty="0"/>
              <a:t>içine doğan </a:t>
            </a:r>
            <a:r>
              <a:rPr lang="tr-TR" sz="2400" dirty="0" smtClean="0"/>
              <a:t>şüphe </a:t>
            </a:r>
            <a:r>
              <a:rPr lang="tr-TR" sz="2400" dirty="0"/>
              <a:t>ve tereddüt hallerinin asılsız olduğunu kendine telkin etmeli, ihtiyaç duyulması halinde psikolojik tedaviye yönelmeli; ayrıca manevi destek olarak </a:t>
            </a:r>
            <a:r>
              <a:rPr lang="tr-TR" sz="2400" dirty="0" err="1"/>
              <a:t>Felak</a:t>
            </a:r>
            <a:r>
              <a:rPr lang="tr-TR" sz="2400" dirty="0"/>
              <a:t> ve Nas Surelerini anlamlarını da </a:t>
            </a:r>
            <a:r>
              <a:rPr lang="tr-TR" sz="2400" dirty="0" smtClean="0"/>
              <a:t>düşünerek </a:t>
            </a:r>
            <a:r>
              <a:rPr lang="tr-TR" sz="2400" dirty="0"/>
              <a:t>okuyup bu halden kurtulmak için </a:t>
            </a:r>
            <a:r>
              <a:rPr lang="tr-TR" sz="2400" dirty="0" smtClean="0"/>
              <a:t>Allah’a </a:t>
            </a:r>
            <a:r>
              <a:rPr lang="tr-TR" sz="2400" dirty="0"/>
              <a:t>dua etmelidir. </a:t>
            </a:r>
          </a:p>
        </p:txBody>
      </p:sp>
    </p:spTree>
    <p:extLst>
      <p:ext uri="{BB962C8B-B14F-4D97-AF65-F5344CB8AC3E}">
        <p14:creationId xmlns:p14="http://schemas.microsoft.com/office/powerpoint/2010/main" val="7052706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8032024" cy="1764120"/>
          </a:xfrm>
        </p:spPr>
        <p:txBody>
          <a:bodyPr>
            <a:normAutofit/>
          </a:bodyPr>
          <a:lstStyle/>
          <a:p>
            <a:pPr algn="ctr"/>
            <a:r>
              <a:rPr lang="tr-TR" sz="3600" b="1" dirty="0">
                <a:solidFill>
                  <a:srgbClr val="FF0000"/>
                </a:solidFill>
                <a:latin typeface="+mn-lt"/>
              </a:rPr>
              <a:t>Uyku halinde cinsel organdan gelen akıntı guslü gerektirir mi? </a:t>
            </a:r>
          </a:p>
        </p:txBody>
      </p:sp>
      <p:sp>
        <p:nvSpPr>
          <p:cNvPr id="3" name="İçerik Yer Tutucusu 2"/>
          <p:cNvSpPr>
            <a:spLocks noGrp="1"/>
          </p:cNvSpPr>
          <p:nvPr>
            <p:ph idx="1"/>
          </p:nvPr>
        </p:nvSpPr>
        <p:spPr>
          <a:xfrm>
            <a:off x="628650" y="2400299"/>
            <a:ext cx="7886700" cy="3776663"/>
          </a:xfrm>
        </p:spPr>
        <p:txBody>
          <a:bodyPr/>
          <a:lstStyle/>
          <a:p>
            <a:pPr marL="0" indent="0">
              <a:buNone/>
            </a:pPr>
            <a:endParaRPr lang="tr-TR" dirty="0" smtClean="0"/>
          </a:p>
          <a:p>
            <a:pPr marL="0" indent="0" algn="just">
              <a:buNone/>
            </a:pPr>
            <a:r>
              <a:rPr lang="tr-TR" sz="2400" dirty="0" smtClean="0"/>
              <a:t>Bir </a:t>
            </a:r>
            <a:r>
              <a:rPr lang="tr-TR" sz="2400" dirty="0"/>
              <a:t>kimse, uykudan uyanınca ihtilam olduğunu (yani, rüyada cinsel </a:t>
            </a:r>
            <a:r>
              <a:rPr lang="tr-TR" sz="2400" dirty="0" smtClean="0"/>
              <a:t>ilişkide </a:t>
            </a:r>
            <a:r>
              <a:rPr lang="tr-TR" sz="2400" dirty="0"/>
              <a:t>bulunduğunu) hatırlar ve üzerinde de </a:t>
            </a:r>
            <a:r>
              <a:rPr lang="tr-TR" sz="2400" dirty="0" smtClean="0"/>
              <a:t>yaşlık </a:t>
            </a:r>
            <a:r>
              <a:rPr lang="tr-TR" sz="2400" dirty="0"/>
              <a:t>görürse kendisine gusül lazım gelir. Uykudan uyanınca ihtilam olduğunu hatırlamayan fakat üzerinde </a:t>
            </a:r>
            <a:r>
              <a:rPr lang="tr-TR" sz="2400" dirty="0" smtClean="0"/>
              <a:t>yaşlık </a:t>
            </a:r>
            <a:r>
              <a:rPr lang="tr-TR" sz="2400" dirty="0"/>
              <a:t>gören kimsenin de gusül yapması gerekir. </a:t>
            </a:r>
            <a:r>
              <a:rPr lang="tr-TR" sz="2400" dirty="0" smtClean="0"/>
              <a:t>İhtilam </a:t>
            </a:r>
            <a:r>
              <a:rPr lang="tr-TR" sz="2400" dirty="0"/>
              <a:t>olduğu halde bunu gösteren bir </a:t>
            </a:r>
            <a:r>
              <a:rPr lang="tr-TR" sz="2400" dirty="0" smtClean="0"/>
              <a:t>yaşlık </a:t>
            </a:r>
            <a:r>
              <a:rPr lang="tr-TR" sz="2400" dirty="0"/>
              <a:t>bulunmazsa yıkanmak gerekmez. </a:t>
            </a:r>
          </a:p>
        </p:txBody>
      </p:sp>
    </p:spTree>
    <p:extLst>
      <p:ext uri="{BB962C8B-B14F-4D97-AF65-F5344CB8AC3E}">
        <p14:creationId xmlns:p14="http://schemas.microsoft.com/office/powerpoint/2010/main" val="36145499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sz="2400" dirty="0" err="1"/>
              <a:t>Rasûlüllah</a:t>
            </a:r>
            <a:r>
              <a:rPr lang="tr-TR" sz="2400" dirty="0"/>
              <a:t> (</a:t>
            </a:r>
            <a:r>
              <a:rPr lang="tr-TR" sz="2400" dirty="0" err="1"/>
              <a:t>s.a.s</a:t>
            </a:r>
            <a:r>
              <a:rPr lang="tr-TR" sz="2400" dirty="0" smtClean="0"/>
              <a:t>.)’e </a:t>
            </a:r>
            <a:r>
              <a:rPr lang="tr-TR" sz="2400" dirty="0"/>
              <a:t>ihtilâm olduğunu hatırlamadığı halde (</a:t>
            </a:r>
            <a:r>
              <a:rPr lang="tr-TR" sz="2400" dirty="0" smtClean="0"/>
              <a:t>çamaşırında</a:t>
            </a:r>
            <a:r>
              <a:rPr lang="tr-TR" sz="2400" dirty="0"/>
              <a:t>) ıslaklık bulan kimsenin durumu soruldu. Efendimiz: </a:t>
            </a:r>
            <a:r>
              <a:rPr lang="tr-TR" sz="2400" dirty="0" smtClean="0"/>
              <a:t>«Gusleder» </a:t>
            </a:r>
            <a:r>
              <a:rPr lang="tr-TR" sz="2400" dirty="0"/>
              <a:t>buyurdular. </a:t>
            </a:r>
            <a:r>
              <a:rPr lang="tr-TR" sz="2400" dirty="0" smtClean="0"/>
              <a:t>İhtilâm </a:t>
            </a:r>
            <a:r>
              <a:rPr lang="tr-TR" sz="2400" dirty="0"/>
              <a:t>olduğunu gören, fakat ıslaklık bulmayan </a:t>
            </a:r>
            <a:r>
              <a:rPr lang="tr-TR" sz="2400" dirty="0" smtClean="0"/>
              <a:t>kişinin </a:t>
            </a:r>
            <a:r>
              <a:rPr lang="tr-TR" sz="2400" dirty="0"/>
              <a:t>durumu sorulunca, “Ona gusül gerekmez” buyurdu. </a:t>
            </a:r>
            <a:r>
              <a:rPr lang="tr-TR" sz="2400" dirty="0" smtClean="0"/>
              <a:t>«Bunu </a:t>
            </a:r>
            <a:r>
              <a:rPr lang="tr-TR" sz="2400" dirty="0"/>
              <a:t>gören kadına da gusül gerekir mi</a:t>
            </a:r>
            <a:r>
              <a:rPr lang="tr-TR" sz="2400" dirty="0" smtClean="0"/>
              <a:t>?» diye </a:t>
            </a:r>
            <a:r>
              <a:rPr lang="tr-TR" sz="2400" dirty="0"/>
              <a:t>sorulunca, </a:t>
            </a:r>
            <a:r>
              <a:rPr lang="tr-TR" sz="2400" dirty="0" err="1"/>
              <a:t>Rasûlüllah</a:t>
            </a:r>
            <a:r>
              <a:rPr lang="tr-TR" sz="2400" dirty="0"/>
              <a:t> (</a:t>
            </a:r>
            <a:r>
              <a:rPr lang="tr-TR" sz="2400" dirty="0" err="1"/>
              <a:t>s.a.s</a:t>
            </a:r>
            <a:r>
              <a:rPr lang="tr-TR" sz="2400" dirty="0"/>
              <a:t>.) “Evet, çünkü kadınlar erkeklerin benzeridirler.” buyurdu (</a:t>
            </a:r>
            <a:r>
              <a:rPr lang="tr-TR" sz="2400" dirty="0" err="1"/>
              <a:t>Ebû</a:t>
            </a:r>
            <a:r>
              <a:rPr lang="tr-TR" sz="2400" dirty="0"/>
              <a:t> </a:t>
            </a:r>
            <a:r>
              <a:rPr lang="tr-TR" sz="2400" dirty="0" err="1"/>
              <a:t>Dâvûd</a:t>
            </a:r>
            <a:r>
              <a:rPr lang="tr-TR" sz="2400" dirty="0"/>
              <a:t>, Taharet, 14). </a:t>
            </a:r>
          </a:p>
        </p:txBody>
      </p:sp>
    </p:spTree>
    <p:extLst>
      <p:ext uri="{BB962C8B-B14F-4D97-AF65-F5344CB8AC3E}">
        <p14:creationId xmlns:p14="http://schemas.microsoft.com/office/powerpoint/2010/main" val="41407439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886700" cy="1999251"/>
          </a:xfrm>
        </p:spPr>
        <p:txBody>
          <a:bodyPr>
            <a:normAutofit/>
          </a:bodyPr>
          <a:lstStyle/>
          <a:p>
            <a:pPr algn="ctr"/>
            <a:r>
              <a:rPr lang="tr-TR" sz="3600" b="1" dirty="0">
                <a:solidFill>
                  <a:srgbClr val="FF0000"/>
                </a:solidFill>
                <a:latin typeface="+mn-lt"/>
              </a:rPr>
              <a:t>Rüyasında orgazm olan kadının gusletmesi gerekir mi? </a:t>
            </a:r>
          </a:p>
        </p:txBody>
      </p:sp>
      <p:sp>
        <p:nvSpPr>
          <p:cNvPr id="3" name="İçerik Yer Tutucusu 2"/>
          <p:cNvSpPr>
            <a:spLocks noGrp="1"/>
          </p:cNvSpPr>
          <p:nvPr>
            <p:ph idx="1"/>
          </p:nvPr>
        </p:nvSpPr>
        <p:spPr>
          <a:xfrm>
            <a:off x="628650" y="2076993"/>
            <a:ext cx="7886700" cy="4099969"/>
          </a:xfrm>
        </p:spPr>
        <p:txBody>
          <a:bodyPr>
            <a:normAutofit/>
          </a:bodyPr>
          <a:lstStyle/>
          <a:p>
            <a:pPr marL="0" indent="0">
              <a:buNone/>
            </a:pPr>
            <a:endParaRPr lang="tr-TR" sz="2400" dirty="0" smtClean="0"/>
          </a:p>
          <a:p>
            <a:pPr marL="0" indent="0">
              <a:buNone/>
            </a:pPr>
            <a:endParaRPr lang="tr-TR" sz="2400" dirty="0"/>
          </a:p>
          <a:p>
            <a:pPr marL="0" indent="0" algn="just">
              <a:buNone/>
            </a:pPr>
            <a:r>
              <a:rPr lang="tr-TR" sz="2400" dirty="0" smtClean="0"/>
              <a:t>Kadın </a:t>
            </a:r>
            <a:r>
              <a:rPr lang="tr-TR" sz="2400" dirty="0"/>
              <a:t>ihtilâm olur da ıslaklık cinsel organının </a:t>
            </a:r>
            <a:r>
              <a:rPr lang="tr-TR" sz="2400" dirty="0" smtClean="0"/>
              <a:t>dışına </a:t>
            </a:r>
            <a:r>
              <a:rPr lang="tr-TR" sz="2400" dirty="0"/>
              <a:t>çıkmazsa </a:t>
            </a:r>
            <a:r>
              <a:rPr lang="tr-TR" sz="2400" dirty="0" smtClean="0"/>
              <a:t>İmam Muhammed’e </a:t>
            </a:r>
            <a:r>
              <a:rPr lang="tr-TR" sz="2400" dirty="0"/>
              <a:t>göre gusül gerekirse de. Diğer Hanefi imamlarına göre gerekmez. Çünkü onlara göre gusül gerekmesi için ıslaklığın cinsel organının </a:t>
            </a:r>
            <a:r>
              <a:rPr lang="tr-TR" sz="2400" dirty="0" smtClean="0"/>
              <a:t>dışına </a:t>
            </a:r>
            <a:r>
              <a:rPr lang="tr-TR" sz="2400" dirty="0"/>
              <a:t>çıkması </a:t>
            </a:r>
            <a:r>
              <a:rPr lang="tr-TR" sz="2400" dirty="0" smtClean="0"/>
              <a:t>şarttır </a:t>
            </a:r>
            <a:r>
              <a:rPr lang="tr-TR" sz="2000" dirty="0" smtClean="0"/>
              <a:t>(</a:t>
            </a:r>
            <a:r>
              <a:rPr lang="tr-TR" sz="2000" dirty="0" err="1" smtClean="0"/>
              <a:t>İbn</a:t>
            </a:r>
            <a:r>
              <a:rPr lang="tr-TR" sz="2000" dirty="0" smtClean="0"/>
              <a:t> </a:t>
            </a:r>
            <a:r>
              <a:rPr lang="tr-TR" sz="2000" dirty="0" err="1"/>
              <a:t>Âbidîn</a:t>
            </a:r>
            <a:r>
              <a:rPr lang="tr-TR" sz="2000" dirty="0"/>
              <a:t>, </a:t>
            </a:r>
            <a:r>
              <a:rPr lang="tr-TR" sz="2000" dirty="0" err="1" smtClean="0"/>
              <a:t>Reddü’l</a:t>
            </a:r>
            <a:r>
              <a:rPr lang="tr-TR" sz="2000" dirty="0" smtClean="0"/>
              <a:t>-muhtar</a:t>
            </a:r>
            <a:r>
              <a:rPr lang="tr-TR" sz="2000" dirty="0"/>
              <a:t>, I, 164).</a:t>
            </a:r>
            <a:r>
              <a:rPr lang="tr-TR" sz="2400" dirty="0"/>
              <a:t> Ancak ihtiyaten, rüyada orgazm olan bir bayan gusletmelidir. </a:t>
            </a:r>
          </a:p>
        </p:txBody>
      </p:sp>
    </p:spTree>
    <p:extLst>
      <p:ext uri="{BB962C8B-B14F-4D97-AF65-F5344CB8AC3E}">
        <p14:creationId xmlns:p14="http://schemas.microsoft.com/office/powerpoint/2010/main" val="6628725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nn-NO" sz="3600" b="1" dirty="0">
                <a:solidFill>
                  <a:srgbClr val="FF0000"/>
                </a:solidFill>
                <a:latin typeface="+mn-lt"/>
              </a:rPr>
              <a:t>Rüyasında avret yeri (cinsel organ) gören kimseye gusül gerekir mi?</a:t>
            </a:r>
            <a:endParaRPr lang="tr-TR" sz="3600" b="1" dirty="0">
              <a:solidFill>
                <a:srgbClr val="FF0000"/>
              </a:solidFill>
              <a:latin typeface="+mn-lt"/>
            </a:endParaRPr>
          </a:p>
        </p:txBody>
      </p:sp>
      <p:sp>
        <p:nvSpPr>
          <p:cNvPr id="3" name="İçerik Yer Tutucusu 2"/>
          <p:cNvSpPr>
            <a:spLocks noGrp="1"/>
          </p:cNvSpPr>
          <p:nvPr>
            <p:ph idx="1"/>
          </p:nvPr>
        </p:nvSpPr>
        <p:spPr/>
        <p:txBody>
          <a:bodyPr>
            <a:normAutofit/>
          </a:bodyPr>
          <a:lstStyle/>
          <a:p>
            <a:pPr marL="0" indent="0" algn="just">
              <a:buNone/>
            </a:pPr>
            <a:endParaRPr lang="tr-TR" dirty="0" smtClean="0"/>
          </a:p>
          <a:p>
            <a:pPr marL="0" indent="0" algn="just">
              <a:buNone/>
            </a:pPr>
            <a:r>
              <a:rPr lang="tr-TR" sz="2400" dirty="0" smtClean="0"/>
              <a:t>Bir kişinin </a:t>
            </a:r>
            <a:r>
              <a:rPr lang="tr-TR" sz="2400" dirty="0"/>
              <a:t>rüyasında </a:t>
            </a:r>
            <a:r>
              <a:rPr lang="tr-TR" sz="2400" dirty="0" smtClean="0"/>
              <a:t>ilişkide </a:t>
            </a:r>
            <a:r>
              <a:rPr lang="tr-TR" sz="2400" dirty="0"/>
              <a:t>bulunmaksızın sadece cinsel organ (avret yeri) görmesi gusül abdesti almasını gerektirmez. Bunu görenin erkek veya kadın olması fark etmez. Ancak </a:t>
            </a:r>
            <a:r>
              <a:rPr lang="tr-TR" sz="2400" dirty="0" smtClean="0"/>
              <a:t>kişinin </a:t>
            </a:r>
            <a:r>
              <a:rPr lang="tr-TR" sz="2400" dirty="0"/>
              <a:t>rüyasında cinsel organ görmesinden dolayı orgazm olup, meni gelmesi halinde ise gusül gerekir. Gusül uykuda veya uyanık halde iken avret yeri/cinsel organ görmekten değil, </a:t>
            </a:r>
            <a:r>
              <a:rPr lang="tr-TR" sz="2400" dirty="0" smtClean="0"/>
              <a:t>şehvetle </a:t>
            </a:r>
            <a:r>
              <a:rPr lang="tr-TR" sz="2400" dirty="0"/>
              <a:t>meni gelmesinden dolayı gerekli olur </a:t>
            </a:r>
            <a:r>
              <a:rPr lang="tr-TR" sz="2000" dirty="0"/>
              <a:t>(</a:t>
            </a:r>
            <a:r>
              <a:rPr lang="tr-TR" sz="2000" dirty="0" err="1"/>
              <a:t>Merğînânî</a:t>
            </a:r>
            <a:r>
              <a:rPr lang="tr-TR" sz="2000" dirty="0"/>
              <a:t>, el-</a:t>
            </a:r>
            <a:r>
              <a:rPr lang="tr-TR" sz="2000" dirty="0" err="1"/>
              <a:t>Hidâye</a:t>
            </a:r>
            <a:r>
              <a:rPr lang="tr-TR" sz="2000" dirty="0"/>
              <a:t>, I, 16, </a:t>
            </a:r>
            <a:r>
              <a:rPr lang="tr-TR" sz="2000" dirty="0" err="1" smtClean="0"/>
              <a:t>İbn</a:t>
            </a:r>
            <a:r>
              <a:rPr lang="tr-TR" sz="2000" dirty="0" smtClean="0"/>
              <a:t> </a:t>
            </a:r>
            <a:r>
              <a:rPr lang="tr-TR" sz="2000" dirty="0" err="1"/>
              <a:t>Âbidîn</a:t>
            </a:r>
            <a:r>
              <a:rPr lang="tr-TR" sz="2000" dirty="0"/>
              <a:t>, </a:t>
            </a:r>
            <a:r>
              <a:rPr lang="tr-TR" sz="2000" dirty="0" err="1" smtClean="0"/>
              <a:t>Reddü’l</a:t>
            </a:r>
            <a:r>
              <a:rPr lang="tr-TR" sz="2000" dirty="0" smtClean="0"/>
              <a:t>-muhtar</a:t>
            </a:r>
            <a:r>
              <a:rPr lang="tr-TR" sz="2000" dirty="0"/>
              <a:t>, I, 164).  </a:t>
            </a:r>
          </a:p>
          <a:p>
            <a:pPr marL="0" indent="0">
              <a:buNone/>
            </a:pPr>
            <a:endParaRPr lang="tr-TR" dirty="0"/>
          </a:p>
        </p:txBody>
      </p:sp>
    </p:spTree>
    <p:extLst>
      <p:ext uri="{BB962C8B-B14F-4D97-AF65-F5344CB8AC3E}">
        <p14:creationId xmlns:p14="http://schemas.microsoft.com/office/powerpoint/2010/main" val="10915622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886700" cy="1816371"/>
          </a:xfrm>
        </p:spPr>
        <p:txBody>
          <a:bodyPr>
            <a:normAutofit/>
          </a:bodyPr>
          <a:lstStyle/>
          <a:p>
            <a:pPr algn="ctr"/>
            <a:r>
              <a:rPr lang="tr-TR" sz="3600" b="1" dirty="0">
                <a:solidFill>
                  <a:srgbClr val="FF0000"/>
                </a:solidFill>
                <a:latin typeface="+mn-lt"/>
              </a:rPr>
              <a:t>Cünüp olarak uyumak, yemek ve içmekte bir sakınca var mıdır?</a:t>
            </a:r>
          </a:p>
        </p:txBody>
      </p:sp>
      <p:sp>
        <p:nvSpPr>
          <p:cNvPr id="3" name="İçerik Yer Tutucusu 2"/>
          <p:cNvSpPr>
            <a:spLocks noGrp="1"/>
          </p:cNvSpPr>
          <p:nvPr>
            <p:ph idx="1"/>
          </p:nvPr>
        </p:nvSpPr>
        <p:spPr/>
        <p:txBody>
          <a:bodyPr>
            <a:noAutofit/>
          </a:bodyPr>
          <a:lstStyle/>
          <a:p>
            <a:pPr marL="0" indent="0" algn="just">
              <a:buNone/>
            </a:pPr>
            <a:endParaRPr lang="tr-TR" sz="2400" dirty="0" smtClean="0"/>
          </a:p>
          <a:p>
            <a:pPr marL="0" indent="0" algn="just">
              <a:buNone/>
            </a:pPr>
            <a:r>
              <a:rPr lang="tr-TR" sz="2400" dirty="0" smtClean="0"/>
              <a:t>Cünüplük</a:t>
            </a:r>
            <a:r>
              <a:rPr lang="tr-TR" sz="2400" dirty="0"/>
              <a:t>, cinsel </a:t>
            </a:r>
            <a:r>
              <a:rPr lang="tr-TR" sz="2400" dirty="0" smtClean="0"/>
              <a:t>ilişki </a:t>
            </a:r>
            <a:r>
              <a:rPr lang="tr-TR" sz="2400" dirty="0"/>
              <a:t>veya </a:t>
            </a:r>
            <a:r>
              <a:rPr lang="tr-TR" sz="2400" dirty="0" smtClean="0"/>
              <a:t>şehvetle </a:t>
            </a:r>
            <a:r>
              <a:rPr lang="tr-TR" sz="2400" dirty="0"/>
              <a:t>meninin gelmesi sebepleriyle meydana gelen ve belirli ibadetlerin yapılmasına engel olan hükmî kirlilik halidir.  Cünüp olan bir kimse, namaz kılmak ve </a:t>
            </a:r>
            <a:r>
              <a:rPr lang="tr-TR" sz="2400" dirty="0" smtClean="0"/>
              <a:t>Kur’an </a:t>
            </a:r>
            <a:r>
              <a:rPr lang="tr-TR" sz="2400" dirty="0"/>
              <a:t>okumak gibi ibadetleri yerine getiremez. Dolayısıyla, ibadetlerini yapmaya engel olan bu durumdan ilk fırsatta guslederek kurtulmaya </a:t>
            </a:r>
            <a:r>
              <a:rPr lang="tr-TR" sz="2400" dirty="0" smtClean="0"/>
              <a:t>çalışmalıdır</a:t>
            </a:r>
            <a:r>
              <a:rPr lang="tr-TR" sz="2400" dirty="0"/>
              <a:t>. Öte yandan bu durumdaki bir kimse ihtiyaç halinde, herhangi bir namazın geçmesine sebebiyet vermemek kaydıyla, cinsel bölgesinin maddi temizliğini yaptıktan sonra abdest alarak ya da sadece el ve ağzını yıkayarak uyuyabilir, yiyip içebilir ve </a:t>
            </a:r>
            <a:r>
              <a:rPr lang="tr-TR" sz="2400" dirty="0" smtClean="0"/>
              <a:t>başka işlerle meşgul </a:t>
            </a:r>
            <a:r>
              <a:rPr lang="tr-TR" sz="2400" dirty="0"/>
              <a:t>olabilir </a:t>
            </a:r>
            <a:r>
              <a:rPr lang="tr-TR" sz="2000" dirty="0"/>
              <a:t>(</a:t>
            </a:r>
            <a:r>
              <a:rPr lang="tr-TR" sz="2000" dirty="0" err="1"/>
              <a:t>Buhârî</a:t>
            </a:r>
            <a:r>
              <a:rPr lang="tr-TR" sz="2000" dirty="0"/>
              <a:t>, Gusül, 27; Müslim, </a:t>
            </a:r>
            <a:r>
              <a:rPr lang="tr-TR" sz="2000" dirty="0" err="1"/>
              <a:t>Hayz</a:t>
            </a:r>
            <a:r>
              <a:rPr lang="tr-TR" sz="2000" dirty="0"/>
              <a:t>, 6 (21, 22, 24). </a:t>
            </a:r>
          </a:p>
        </p:txBody>
      </p:sp>
    </p:spTree>
    <p:extLst>
      <p:ext uri="{BB962C8B-B14F-4D97-AF65-F5344CB8AC3E}">
        <p14:creationId xmlns:p14="http://schemas.microsoft.com/office/powerpoint/2010/main" val="617280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4320" y="1188720"/>
            <a:ext cx="8673737" cy="5201424"/>
          </a:xfrm>
          <a:prstGeom prst="rect">
            <a:avLst/>
          </a:prstGeom>
        </p:spPr>
        <p:txBody>
          <a:bodyPr wrap="square">
            <a:spAutoFit/>
          </a:bodyPr>
          <a:lstStyle/>
          <a:p>
            <a:pPr algn="just"/>
            <a:r>
              <a:rPr lang="tr-TR" sz="2400" dirty="0"/>
              <a:t>Dövme yaptırmak yasaklanmış olmakla birlikte, deri üzerinde suyun alta ulaşmasına engel olacak bir tabaka oluşturmadığı için gusül ve abdeste engel değildir </a:t>
            </a:r>
            <a:r>
              <a:rPr lang="tr-TR" sz="2000" dirty="0"/>
              <a:t>(</a:t>
            </a:r>
            <a:r>
              <a:rPr lang="tr-TR" sz="2000" dirty="0" err="1"/>
              <a:t>İbn</a:t>
            </a:r>
            <a:r>
              <a:rPr lang="tr-TR" sz="2000" dirty="0"/>
              <a:t> </a:t>
            </a:r>
            <a:r>
              <a:rPr lang="tr-TR" sz="2000" dirty="0" err="1"/>
              <a:t>Âbidîn</a:t>
            </a:r>
            <a:r>
              <a:rPr lang="tr-TR" sz="2000" dirty="0"/>
              <a:t>, </a:t>
            </a:r>
            <a:r>
              <a:rPr lang="tr-TR" sz="2000" dirty="0" err="1" smtClean="0"/>
              <a:t>Reddü’l-muhtâr</a:t>
            </a:r>
            <a:r>
              <a:rPr lang="tr-TR" sz="2000" dirty="0"/>
              <a:t>, Beyrut, 1421/2000, I, 330).  </a:t>
            </a:r>
          </a:p>
          <a:p>
            <a:pPr algn="just"/>
            <a:endParaRPr lang="tr-TR" sz="2400" dirty="0" smtClean="0"/>
          </a:p>
          <a:p>
            <a:pPr algn="just"/>
            <a:endParaRPr lang="tr-TR" sz="2400" dirty="0" smtClean="0"/>
          </a:p>
          <a:p>
            <a:pPr algn="just"/>
            <a:r>
              <a:rPr lang="tr-TR" sz="2400" dirty="0" smtClean="0"/>
              <a:t>Vücudunda </a:t>
            </a:r>
            <a:r>
              <a:rPr lang="tr-TR" sz="2400" dirty="0"/>
              <a:t>dövme bulunan bir kimse mümkünse, sağlığına zarar vermeyecek yöntemlerle onu ortadan kaldırmalıdır. </a:t>
            </a:r>
          </a:p>
          <a:p>
            <a:pPr algn="just"/>
            <a:endParaRPr lang="tr-TR" sz="2400" dirty="0"/>
          </a:p>
          <a:p>
            <a:pPr algn="just"/>
            <a:endParaRPr lang="tr-TR" sz="2400" dirty="0" smtClean="0"/>
          </a:p>
          <a:p>
            <a:pPr algn="just"/>
            <a:r>
              <a:rPr lang="tr-TR" sz="2400" dirty="0" smtClean="0"/>
              <a:t>Bu </a:t>
            </a:r>
            <a:r>
              <a:rPr lang="tr-TR" sz="2400" dirty="0"/>
              <a:t>mümkün olmazsa </a:t>
            </a:r>
            <a:r>
              <a:rPr lang="tr-TR" sz="2400" dirty="0" smtClean="0"/>
              <a:t>Allah’tan bağışlama </a:t>
            </a:r>
            <a:r>
              <a:rPr lang="tr-TR" sz="2400" dirty="0"/>
              <a:t>dilemesi, yaptığına </a:t>
            </a:r>
            <a:r>
              <a:rPr lang="tr-TR" sz="2400" dirty="0" smtClean="0"/>
              <a:t>pişmanlık </a:t>
            </a:r>
            <a:r>
              <a:rPr lang="tr-TR" sz="2400" dirty="0"/>
              <a:t>duyması gerekir.  </a:t>
            </a:r>
            <a:r>
              <a:rPr lang="tr-TR" sz="2400" dirty="0" smtClean="0"/>
              <a:t>Yapıştırma </a:t>
            </a:r>
            <a:r>
              <a:rPr lang="tr-TR" sz="2400" dirty="0"/>
              <a:t>yöntemi ile deri üstüne yapılan geçici </a:t>
            </a:r>
            <a:r>
              <a:rPr lang="tr-TR" sz="2400" dirty="0" smtClean="0"/>
              <a:t>dövme </a:t>
            </a:r>
            <a:r>
              <a:rPr lang="tr-TR" sz="2400" dirty="0"/>
              <a:t>ise suyun deriye </a:t>
            </a:r>
            <a:r>
              <a:rPr lang="tr-TR" sz="2400" dirty="0" smtClean="0"/>
              <a:t>ulaşmasına </a:t>
            </a:r>
            <a:r>
              <a:rPr lang="tr-TR" sz="2400" dirty="0"/>
              <a:t>engel olacağından gusül ve abdeste engel olur. </a:t>
            </a:r>
          </a:p>
        </p:txBody>
      </p:sp>
    </p:spTree>
    <p:extLst>
      <p:ext uri="{BB962C8B-B14F-4D97-AF65-F5344CB8AC3E}">
        <p14:creationId xmlns:p14="http://schemas.microsoft.com/office/powerpoint/2010/main" val="14739101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endParaRPr lang="tr-TR" sz="2400" dirty="0" smtClean="0"/>
          </a:p>
          <a:p>
            <a:pPr marL="0" indent="0" algn="just">
              <a:buNone/>
            </a:pPr>
            <a:r>
              <a:rPr lang="tr-TR" sz="2400" dirty="0" smtClean="0"/>
              <a:t>Çünkü </a:t>
            </a:r>
            <a:r>
              <a:rPr lang="tr-TR" sz="2400" dirty="0"/>
              <a:t>cünüplük, gusül ve abdest gibi özel bir temizliği gerektirmeyen </a:t>
            </a:r>
            <a:r>
              <a:rPr lang="tr-TR" sz="2400" dirty="0" smtClean="0"/>
              <a:t>işlerin </a:t>
            </a:r>
            <a:r>
              <a:rPr lang="tr-TR" sz="2400" dirty="0"/>
              <a:t>yapılmasına engel değildir. Hz. Peygamber, cünüp olmakla müminin </a:t>
            </a:r>
            <a:r>
              <a:rPr lang="tr-TR" sz="2400" dirty="0" err="1"/>
              <a:t>necis</a:t>
            </a:r>
            <a:r>
              <a:rPr lang="tr-TR" sz="2400" dirty="0"/>
              <a:t>/maddeten pis olmayacağını ifade </a:t>
            </a:r>
            <a:r>
              <a:rPr lang="tr-TR" sz="2400" dirty="0" smtClean="0"/>
              <a:t>etmiştir </a:t>
            </a:r>
            <a:r>
              <a:rPr lang="tr-TR" sz="2000" dirty="0"/>
              <a:t>(</a:t>
            </a:r>
            <a:r>
              <a:rPr lang="tr-TR" sz="2000" dirty="0" err="1"/>
              <a:t>Buhârî</a:t>
            </a:r>
            <a:r>
              <a:rPr lang="tr-TR" sz="2000" dirty="0"/>
              <a:t>, Gusül, 23). </a:t>
            </a:r>
            <a:r>
              <a:rPr lang="tr-TR" sz="2400" dirty="0"/>
              <a:t>Fakat cünüp birinin namazını kaçıracak </a:t>
            </a:r>
            <a:r>
              <a:rPr lang="tr-TR" sz="2400" dirty="0" smtClean="0"/>
              <a:t>şekilde </a:t>
            </a:r>
            <a:r>
              <a:rPr lang="tr-TR" sz="2400" dirty="0"/>
              <a:t>yıkanmayı geciktirmesi haram, elini ağzını yıkamadan yiyip içmesi ise mekruh </a:t>
            </a:r>
            <a:r>
              <a:rPr lang="tr-TR" sz="2400" dirty="0" smtClean="0"/>
              <a:t>görülmüştür</a:t>
            </a:r>
            <a:r>
              <a:rPr lang="tr-TR" sz="2400" dirty="0"/>
              <a:t>. Bu itibarla zorunlu bir durum olmadıkça insan hemen boy abdesti almalı ve bir an önce yıkanıp temizlenmelidir. </a:t>
            </a:r>
          </a:p>
          <a:p>
            <a:pPr marL="0" indent="0">
              <a:buNone/>
            </a:pPr>
            <a:endParaRPr lang="tr-TR" dirty="0"/>
          </a:p>
        </p:txBody>
      </p:sp>
    </p:spTree>
    <p:extLst>
      <p:ext uri="{BB962C8B-B14F-4D97-AF65-F5344CB8AC3E}">
        <p14:creationId xmlns:p14="http://schemas.microsoft.com/office/powerpoint/2010/main" val="20222350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600" b="1" dirty="0">
                <a:solidFill>
                  <a:srgbClr val="FF0000"/>
                </a:solidFill>
                <a:latin typeface="+mn-lt"/>
              </a:rPr>
              <a:t>Adet döneminde, lohusalıkta yahut cünüpken vücut genel temizliği yapmakta bir sakınca var mıdır? </a:t>
            </a:r>
          </a:p>
        </p:txBody>
      </p:sp>
      <p:sp>
        <p:nvSpPr>
          <p:cNvPr id="3" name="İçerik Yer Tutucusu 2"/>
          <p:cNvSpPr>
            <a:spLocks noGrp="1"/>
          </p:cNvSpPr>
          <p:nvPr>
            <p:ph idx="1"/>
          </p:nvPr>
        </p:nvSpPr>
        <p:spPr>
          <a:xfrm>
            <a:off x="628650" y="1825625"/>
            <a:ext cx="7886700" cy="4810306"/>
          </a:xfrm>
        </p:spPr>
        <p:txBody>
          <a:bodyPr>
            <a:normAutofit/>
          </a:bodyPr>
          <a:lstStyle/>
          <a:p>
            <a:pPr marL="0" indent="0" algn="just">
              <a:buNone/>
            </a:pPr>
            <a:r>
              <a:rPr lang="tr-TR" sz="2400" dirty="0" smtClean="0"/>
              <a:t>Bazı </a:t>
            </a:r>
            <a:r>
              <a:rPr lang="tr-TR" sz="2400" dirty="0"/>
              <a:t>kaynaklarda cünüplük, lohusalık ve </a:t>
            </a:r>
            <a:r>
              <a:rPr lang="tr-TR" sz="2400" dirty="0" err="1"/>
              <a:t>hayız</a:t>
            </a:r>
            <a:r>
              <a:rPr lang="tr-TR" sz="2400" dirty="0"/>
              <a:t> hallerinde gusletmeden saç ve tırnakları kesmenin, koltuk ve kasık temizlemenin </a:t>
            </a:r>
            <a:r>
              <a:rPr lang="tr-TR" sz="2400" dirty="0" err="1"/>
              <a:t>tenzihen</a:t>
            </a:r>
            <a:r>
              <a:rPr lang="tr-TR" sz="2400" dirty="0"/>
              <a:t> mekruh olduğu değerlendirilmesi </a:t>
            </a:r>
            <a:r>
              <a:rPr lang="tr-TR" sz="2400" dirty="0" smtClean="0"/>
              <a:t>yapılmıştır </a:t>
            </a:r>
            <a:r>
              <a:rPr lang="tr-TR" sz="2000" dirty="0"/>
              <a:t>(</a:t>
            </a:r>
            <a:r>
              <a:rPr lang="tr-TR" sz="2000" dirty="0" err="1"/>
              <a:t>Fetavay</a:t>
            </a:r>
            <a:r>
              <a:rPr lang="tr-TR" sz="2000" dirty="0"/>
              <a:t>-ı </a:t>
            </a:r>
            <a:r>
              <a:rPr lang="tr-TR" sz="2000" dirty="0" err="1"/>
              <a:t>Hindiyye</a:t>
            </a:r>
            <a:r>
              <a:rPr lang="tr-TR" sz="2000" dirty="0"/>
              <a:t>, V, 358). </a:t>
            </a:r>
            <a:r>
              <a:rPr lang="tr-TR" sz="2400" dirty="0"/>
              <a:t>Ancak bu konuda bir ayet ya da hadis bulunmamaktadır. Öte yandan diğer bazı kaynaklarda, yapılan bu değerlendirmenin uygun olmadığı da ifade </a:t>
            </a:r>
            <a:r>
              <a:rPr lang="tr-TR" sz="2400" dirty="0" smtClean="0"/>
              <a:t>edilmiştir </a:t>
            </a:r>
            <a:r>
              <a:rPr lang="tr-TR" sz="2000" dirty="0"/>
              <a:t>(</a:t>
            </a:r>
            <a:r>
              <a:rPr lang="tr-TR" sz="2000" dirty="0" err="1"/>
              <a:t>Büceyrimî</a:t>
            </a:r>
            <a:r>
              <a:rPr lang="tr-TR" sz="2000" dirty="0"/>
              <a:t>, </a:t>
            </a:r>
            <a:r>
              <a:rPr lang="tr-TR" sz="2000" dirty="0" err="1" smtClean="0"/>
              <a:t>Tuhfetü’l</a:t>
            </a:r>
            <a:r>
              <a:rPr lang="tr-TR" sz="2000" dirty="0" smtClean="0"/>
              <a:t>-Habib</a:t>
            </a:r>
            <a:r>
              <a:rPr lang="tr-TR" sz="2000" dirty="0"/>
              <a:t>, I, 364, Beyrut, 1996; </a:t>
            </a:r>
            <a:r>
              <a:rPr lang="tr-TR" sz="2000" dirty="0" err="1"/>
              <a:t>Dimyati</a:t>
            </a:r>
            <a:r>
              <a:rPr lang="tr-TR" sz="2000" dirty="0"/>
              <a:t>, </a:t>
            </a:r>
            <a:r>
              <a:rPr lang="tr-TR" sz="2000" dirty="0" err="1" smtClean="0"/>
              <a:t>İanetü’t</a:t>
            </a:r>
            <a:r>
              <a:rPr lang="tr-TR" sz="2000" dirty="0" smtClean="0"/>
              <a:t>-Talibin</a:t>
            </a:r>
            <a:r>
              <a:rPr lang="tr-TR" sz="2000" dirty="0"/>
              <a:t>, Beyrut, I, 79).  </a:t>
            </a:r>
            <a:endParaRPr lang="tr-TR" sz="2000" dirty="0" smtClean="0"/>
          </a:p>
          <a:p>
            <a:pPr marL="0" indent="0" algn="just">
              <a:buNone/>
            </a:pPr>
            <a:endParaRPr lang="tr-TR" sz="2400" dirty="0" smtClean="0"/>
          </a:p>
          <a:p>
            <a:pPr marL="0" indent="0" algn="just">
              <a:buNone/>
            </a:pPr>
            <a:r>
              <a:rPr lang="tr-TR" sz="2400" dirty="0" smtClean="0"/>
              <a:t>Bu </a:t>
            </a:r>
            <a:r>
              <a:rPr lang="tr-TR" sz="2400" dirty="0"/>
              <a:t>sebeple cünüp, lohusa ve </a:t>
            </a:r>
            <a:r>
              <a:rPr lang="tr-TR" sz="2400" dirty="0" err="1"/>
              <a:t>hayız</a:t>
            </a:r>
            <a:r>
              <a:rPr lang="tr-TR" sz="2400" dirty="0"/>
              <a:t> halinde olanların gusletmeden saç ve tırnaklarını kesmesinde; koltuk ve kasık temizliği yapmasında bir sakınca yoktur </a:t>
            </a:r>
            <a:r>
              <a:rPr lang="tr-TR" sz="2000" dirty="0"/>
              <a:t>(</a:t>
            </a:r>
            <a:r>
              <a:rPr lang="tr-TR" sz="2000" dirty="0" err="1"/>
              <a:t>Buhutî</a:t>
            </a:r>
            <a:r>
              <a:rPr lang="tr-TR" sz="2000" dirty="0"/>
              <a:t>, </a:t>
            </a:r>
            <a:r>
              <a:rPr lang="tr-TR" sz="2000" dirty="0" err="1" smtClean="0"/>
              <a:t>Keşşafü’l</a:t>
            </a:r>
            <a:r>
              <a:rPr lang="tr-TR" sz="2000" dirty="0" smtClean="0"/>
              <a:t>-Kına, </a:t>
            </a:r>
            <a:r>
              <a:rPr lang="tr-TR" sz="2000" dirty="0"/>
              <a:t>I, 158, Beyrut, 1402).  </a:t>
            </a:r>
          </a:p>
          <a:p>
            <a:pPr marL="0" indent="0">
              <a:buNone/>
            </a:pPr>
            <a:endParaRPr lang="tr-TR" dirty="0"/>
          </a:p>
        </p:txBody>
      </p:sp>
    </p:spTree>
    <p:extLst>
      <p:ext uri="{BB962C8B-B14F-4D97-AF65-F5344CB8AC3E}">
        <p14:creationId xmlns:p14="http://schemas.microsoft.com/office/powerpoint/2010/main" val="26109432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err="1" smtClean="0">
                <a:solidFill>
                  <a:srgbClr val="FF0000"/>
                </a:solidFill>
                <a:latin typeface="+mn-lt"/>
              </a:rPr>
              <a:t>İ</a:t>
            </a:r>
            <a:r>
              <a:rPr lang="de-DE" sz="3600" b="1" dirty="0" err="1" smtClean="0">
                <a:solidFill>
                  <a:srgbClr val="FF0000"/>
                </a:solidFill>
                <a:latin typeface="+mn-lt"/>
              </a:rPr>
              <a:t>drardan</a:t>
            </a:r>
            <a:r>
              <a:rPr lang="de-DE" sz="3600" b="1" dirty="0" smtClean="0">
                <a:solidFill>
                  <a:srgbClr val="FF0000"/>
                </a:solidFill>
                <a:latin typeface="+mn-lt"/>
              </a:rPr>
              <a:t> </a:t>
            </a:r>
            <a:r>
              <a:rPr lang="de-DE" sz="3600" b="1" dirty="0" err="1">
                <a:solidFill>
                  <a:srgbClr val="FF0000"/>
                </a:solidFill>
                <a:latin typeface="+mn-lt"/>
              </a:rPr>
              <a:t>sonra</a:t>
            </a:r>
            <a:r>
              <a:rPr lang="de-DE" sz="3600" b="1" dirty="0">
                <a:solidFill>
                  <a:srgbClr val="FF0000"/>
                </a:solidFill>
                <a:latin typeface="+mn-lt"/>
              </a:rPr>
              <a:t> </a:t>
            </a:r>
            <a:r>
              <a:rPr lang="de-DE" sz="3600" b="1" dirty="0" err="1">
                <a:solidFill>
                  <a:srgbClr val="FF0000"/>
                </a:solidFill>
                <a:latin typeface="+mn-lt"/>
              </a:rPr>
              <a:t>gelen</a:t>
            </a:r>
            <a:r>
              <a:rPr lang="de-DE" sz="3600" b="1" dirty="0">
                <a:solidFill>
                  <a:srgbClr val="FF0000"/>
                </a:solidFill>
                <a:latin typeface="+mn-lt"/>
              </a:rPr>
              <a:t> </a:t>
            </a:r>
            <a:r>
              <a:rPr lang="de-DE" sz="3600" b="1" dirty="0" err="1">
                <a:solidFill>
                  <a:srgbClr val="FF0000"/>
                </a:solidFill>
                <a:latin typeface="+mn-lt"/>
              </a:rPr>
              <a:t>akıntı</a:t>
            </a:r>
            <a:r>
              <a:rPr lang="de-DE" sz="3600" b="1" dirty="0">
                <a:solidFill>
                  <a:srgbClr val="FF0000"/>
                </a:solidFill>
                <a:latin typeface="+mn-lt"/>
              </a:rPr>
              <a:t> </a:t>
            </a:r>
            <a:r>
              <a:rPr lang="de-DE" sz="3600" b="1" dirty="0" err="1">
                <a:solidFill>
                  <a:srgbClr val="FF0000"/>
                </a:solidFill>
                <a:latin typeface="+mn-lt"/>
              </a:rPr>
              <a:t>guslü</a:t>
            </a:r>
            <a:r>
              <a:rPr lang="de-DE" sz="3600" b="1" dirty="0">
                <a:solidFill>
                  <a:srgbClr val="FF0000"/>
                </a:solidFill>
                <a:latin typeface="+mn-lt"/>
              </a:rPr>
              <a:t> </a:t>
            </a:r>
            <a:r>
              <a:rPr lang="de-DE" sz="3600" b="1" dirty="0" err="1">
                <a:solidFill>
                  <a:srgbClr val="FF0000"/>
                </a:solidFill>
                <a:latin typeface="+mn-lt"/>
              </a:rPr>
              <a:t>gerektirir</a:t>
            </a:r>
            <a:r>
              <a:rPr lang="de-DE" sz="3600" b="1" dirty="0">
                <a:solidFill>
                  <a:srgbClr val="FF0000"/>
                </a:solidFill>
                <a:latin typeface="+mn-lt"/>
              </a:rPr>
              <a:t> mi? </a:t>
            </a:r>
            <a:endParaRPr lang="tr-TR" sz="3600" b="1" dirty="0">
              <a:solidFill>
                <a:srgbClr val="FF0000"/>
              </a:solidFill>
              <a:latin typeface="+mn-lt"/>
            </a:endParaRPr>
          </a:p>
        </p:txBody>
      </p:sp>
      <p:sp>
        <p:nvSpPr>
          <p:cNvPr id="3" name="İçerik Yer Tutucusu 2"/>
          <p:cNvSpPr>
            <a:spLocks noGrp="1"/>
          </p:cNvSpPr>
          <p:nvPr>
            <p:ph idx="1"/>
          </p:nvPr>
        </p:nvSpPr>
        <p:spPr/>
        <p:txBody>
          <a:bodyPr>
            <a:normAutofit/>
          </a:bodyPr>
          <a:lstStyle/>
          <a:p>
            <a:pPr marL="0" indent="0" algn="just">
              <a:buNone/>
            </a:pPr>
            <a:endParaRPr lang="tr-TR" sz="2400" dirty="0" smtClean="0"/>
          </a:p>
          <a:p>
            <a:pPr marL="0" indent="0" algn="just">
              <a:buNone/>
            </a:pPr>
            <a:r>
              <a:rPr lang="tr-TR" sz="2400" dirty="0"/>
              <a:t>İ</a:t>
            </a:r>
            <a:r>
              <a:rPr lang="tr-TR" sz="2400" dirty="0" smtClean="0"/>
              <a:t>drardan </a:t>
            </a:r>
            <a:r>
              <a:rPr lang="tr-TR" sz="2400" dirty="0"/>
              <a:t>sonra gelen beyaz ve bulanık sıvıya </a:t>
            </a:r>
            <a:r>
              <a:rPr lang="tr-TR" sz="2400" dirty="0" smtClean="0"/>
              <a:t>«</a:t>
            </a:r>
            <a:r>
              <a:rPr lang="tr-TR" sz="2400" dirty="0" err="1" smtClean="0"/>
              <a:t>vedî</a:t>
            </a:r>
            <a:r>
              <a:rPr lang="tr-TR" sz="2400" dirty="0" smtClean="0"/>
              <a:t>» </a:t>
            </a:r>
            <a:r>
              <a:rPr lang="tr-TR" sz="2400" dirty="0"/>
              <a:t>denir. </a:t>
            </a:r>
            <a:r>
              <a:rPr lang="tr-TR" sz="2400" dirty="0" err="1"/>
              <a:t>Vedî</a:t>
            </a:r>
            <a:r>
              <a:rPr lang="tr-TR" sz="2400" dirty="0"/>
              <a:t>, bazen ağır yük </a:t>
            </a:r>
            <a:r>
              <a:rPr lang="tr-TR" sz="2400" dirty="0" smtClean="0"/>
              <a:t>taşımaktan </a:t>
            </a:r>
            <a:r>
              <a:rPr lang="tr-TR" sz="2400" dirty="0"/>
              <a:t>dolayı da gelebilir. </a:t>
            </a:r>
            <a:r>
              <a:rPr lang="tr-TR" sz="2400" dirty="0" err="1"/>
              <a:t>Vedî</a:t>
            </a:r>
            <a:r>
              <a:rPr lang="tr-TR" sz="2400" dirty="0"/>
              <a:t>, abdesti bozmakla birlikte, guslü gerektirmez </a:t>
            </a:r>
            <a:r>
              <a:rPr lang="tr-TR" sz="2000" dirty="0"/>
              <a:t>(</a:t>
            </a:r>
            <a:r>
              <a:rPr lang="tr-TR" sz="2000" dirty="0" err="1"/>
              <a:t>Merğînânî</a:t>
            </a:r>
            <a:r>
              <a:rPr lang="tr-TR" sz="2000" dirty="0"/>
              <a:t>, el-</a:t>
            </a:r>
            <a:r>
              <a:rPr lang="tr-TR" sz="2000" dirty="0" err="1"/>
              <a:t>Hidaye</a:t>
            </a:r>
            <a:r>
              <a:rPr lang="tr-TR" sz="2000" dirty="0"/>
              <a:t> 1, 17).  </a:t>
            </a:r>
            <a:r>
              <a:rPr lang="tr-TR" sz="2400" dirty="0"/>
              <a:t>Hanefî mezhebine göre </a:t>
            </a:r>
            <a:r>
              <a:rPr lang="tr-TR" sz="2400" dirty="0" err="1"/>
              <a:t>Vedî</a:t>
            </a:r>
            <a:r>
              <a:rPr lang="tr-TR" sz="2400" dirty="0"/>
              <a:t>, necaset-i </a:t>
            </a:r>
            <a:r>
              <a:rPr lang="tr-TR" sz="2400" dirty="0" err="1"/>
              <a:t>galiza</a:t>
            </a:r>
            <a:r>
              <a:rPr lang="tr-TR" sz="2400" dirty="0"/>
              <a:t>, yani kaba pislik olarak değerlendirildiğinden, dağıldığında el ayasını kaplayacak miktarda </a:t>
            </a:r>
            <a:r>
              <a:rPr lang="tr-TR" sz="2400" dirty="0" smtClean="0"/>
              <a:t>çamaşıra bulaşması halinde namaza engel kabul edilmiştir. Bu </a:t>
            </a:r>
            <a:r>
              <a:rPr lang="tr-TR" sz="2400" dirty="0"/>
              <a:t>durumda belirtilen alan temizlenmedikçe, </a:t>
            </a:r>
            <a:r>
              <a:rPr lang="tr-TR" sz="2400" dirty="0" err="1"/>
              <a:t>vedî</a:t>
            </a:r>
            <a:r>
              <a:rPr lang="tr-TR" sz="2400" dirty="0"/>
              <a:t> </a:t>
            </a:r>
            <a:r>
              <a:rPr lang="tr-TR" sz="2400" dirty="0" smtClean="0"/>
              <a:t>bulaşmış </a:t>
            </a:r>
            <a:r>
              <a:rPr lang="tr-TR" sz="2400" dirty="0"/>
              <a:t>elbise ile namaz kılınması caiz değildir </a:t>
            </a:r>
            <a:r>
              <a:rPr lang="tr-TR" sz="2000" dirty="0"/>
              <a:t>(</a:t>
            </a:r>
            <a:r>
              <a:rPr lang="tr-TR" sz="2000" dirty="0" err="1"/>
              <a:t>Mergînânî</a:t>
            </a:r>
            <a:r>
              <a:rPr lang="tr-TR" sz="2000" dirty="0"/>
              <a:t>, el-</a:t>
            </a:r>
            <a:r>
              <a:rPr lang="tr-TR" sz="2000" dirty="0" err="1"/>
              <a:t>Hidaye</a:t>
            </a:r>
            <a:r>
              <a:rPr lang="tr-TR" sz="2000" dirty="0"/>
              <a:t> 1. 35).  </a:t>
            </a:r>
          </a:p>
          <a:p>
            <a:pPr marL="0" indent="0" algn="just">
              <a:buNone/>
            </a:pPr>
            <a:endParaRPr lang="tr-TR" sz="2400" dirty="0"/>
          </a:p>
        </p:txBody>
      </p:sp>
    </p:spTree>
    <p:extLst>
      <p:ext uri="{BB962C8B-B14F-4D97-AF65-F5344CB8AC3E}">
        <p14:creationId xmlns:p14="http://schemas.microsoft.com/office/powerpoint/2010/main" val="9611758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914400"/>
            <a:ext cx="7886700" cy="1933302"/>
          </a:xfrm>
        </p:spPr>
        <p:txBody>
          <a:bodyPr>
            <a:normAutofit/>
          </a:bodyPr>
          <a:lstStyle/>
          <a:p>
            <a:pPr algn="ctr"/>
            <a:r>
              <a:rPr lang="tr-TR" sz="3600" b="1" dirty="0">
                <a:solidFill>
                  <a:srgbClr val="FF0000"/>
                </a:solidFill>
                <a:latin typeface="+mn-lt"/>
              </a:rPr>
              <a:t>Kadınların fitil kullanması gusül gerektirir mi?</a:t>
            </a:r>
          </a:p>
        </p:txBody>
      </p:sp>
      <p:sp>
        <p:nvSpPr>
          <p:cNvPr id="3" name="İçerik Yer Tutucusu 2"/>
          <p:cNvSpPr>
            <a:spLocks noGrp="1"/>
          </p:cNvSpPr>
          <p:nvPr>
            <p:ph idx="1"/>
          </p:nvPr>
        </p:nvSpPr>
        <p:spPr>
          <a:xfrm>
            <a:off x="628650" y="2481943"/>
            <a:ext cx="7886700" cy="3695020"/>
          </a:xfrm>
        </p:spPr>
        <p:txBody>
          <a:bodyPr>
            <a:normAutofit/>
          </a:bodyPr>
          <a:lstStyle/>
          <a:p>
            <a:pPr marL="0" indent="0" algn="just">
              <a:buNone/>
            </a:pPr>
            <a:endParaRPr lang="tr-TR" sz="2400" dirty="0" smtClean="0"/>
          </a:p>
          <a:p>
            <a:pPr marL="0" indent="0" algn="just">
              <a:buNone/>
            </a:pPr>
            <a:endParaRPr lang="tr-TR" sz="2400" dirty="0"/>
          </a:p>
          <a:p>
            <a:pPr marL="0" indent="0" algn="just">
              <a:buNone/>
            </a:pPr>
            <a:r>
              <a:rPr lang="tr-TR" sz="2400" dirty="0" smtClean="0"/>
              <a:t>Fitil </a:t>
            </a:r>
            <a:r>
              <a:rPr lang="tr-TR" sz="2400" dirty="0"/>
              <a:t>kullanmak, gusül almayı gerektirmez. Çünkü guslü gerektiren </a:t>
            </a:r>
            <a:r>
              <a:rPr lang="tr-TR" sz="2400" dirty="0" smtClean="0"/>
              <a:t>şey</a:t>
            </a:r>
            <a:r>
              <a:rPr lang="tr-TR" sz="2400" dirty="0"/>
              <a:t>, meni gelmese bile filen cinsel temas veya erkekten meni gelmesi, kadının da orgazm olma halidir. Dolayısıyla, </a:t>
            </a:r>
            <a:r>
              <a:rPr lang="tr-TR" sz="2400" dirty="0" smtClean="0"/>
              <a:t>kişi </a:t>
            </a:r>
            <a:r>
              <a:rPr lang="tr-TR" sz="2400" dirty="0"/>
              <a:t>orgazm olmadığı sürece fitil kullanmakla gusül gerekmez. </a:t>
            </a:r>
          </a:p>
        </p:txBody>
      </p:sp>
    </p:spTree>
    <p:extLst>
      <p:ext uri="{BB962C8B-B14F-4D97-AF65-F5344CB8AC3E}">
        <p14:creationId xmlns:p14="http://schemas.microsoft.com/office/powerpoint/2010/main" val="17727686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latin typeface="+mn-lt"/>
              </a:rPr>
              <a:t>Aklî dengesi yerinde olmayan </a:t>
            </a:r>
            <a:r>
              <a:rPr lang="tr-TR" sz="3600" b="1" dirty="0" smtClean="0">
                <a:solidFill>
                  <a:srgbClr val="FF0000"/>
                </a:solidFill>
                <a:latin typeface="+mn-lt"/>
              </a:rPr>
              <a:t>kişi </a:t>
            </a:r>
            <a:r>
              <a:rPr lang="tr-TR" sz="3600" b="1" dirty="0">
                <a:solidFill>
                  <a:srgbClr val="FF0000"/>
                </a:solidFill>
                <a:latin typeface="+mn-lt"/>
              </a:rPr>
              <a:t>gusül ile mükellef midir? </a:t>
            </a:r>
          </a:p>
        </p:txBody>
      </p:sp>
      <p:sp>
        <p:nvSpPr>
          <p:cNvPr id="3" name="İçerik Yer Tutucusu 2"/>
          <p:cNvSpPr>
            <a:spLocks noGrp="1"/>
          </p:cNvSpPr>
          <p:nvPr>
            <p:ph idx="1"/>
          </p:nvPr>
        </p:nvSpPr>
        <p:spPr/>
        <p:txBody>
          <a:bodyPr>
            <a:normAutofit/>
          </a:bodyPr>
          <a:lstStyle/>
          <a:p>
            <a:pPr marL="0" indent="0" algn="just">
              <a:buNone/>
            </a:pPr>
            <a:endParaRPr lang="tr-TR" sz="2400" dirty="0" smtClean="0"/>
          </a:p>
          <a:p>
            <a:pPr marL="0" indent="0" algn="just">
              <a:buNone/>
            </a:pPr>
            <a:endParaRPr lang="tr-TR" sz="2400" dirty="0"/>
          </a:p>
          <a:p>
            <a:pPr marL="0" indent="0" algn="just">
              <a:buNone/>
            </a:pPr>
            <a:r>
              <a:rPr lang="tr-TR" sz="2400" dirty="0" smtClean="0"/>
              <a:t>Kişinin </a:t>
            </a:r>
            <a:r>
              <a:rPr lang="tr-TR" sz="2400" dirty="0"/>
              <a:t>dinen sorumlu olması için, </a:t>
            </a:r>
            <a:r>
              <a:rPr lang="tr-TR" sz="2400" dirty="0" err="1"/>
              <a:t>edâ</a:t>
            </a:r>
            <a:r>
              <a:rPr lang="tr-TR" sz="2400" dirty="0"/>
              <a:t> ehliyetine sahip olması gerekir. Eda ehliyetine sahip olabilmek için de aklî melekelerinin yerinde olması ve ergenlik çağına </a:t>
            </a:r>
            <a:r>
              <a:rPr lang="tr-TR" sz="2400" dirty="0" smtClean="0"/>
              <a:t>ulaşmış </a:t>
            </a:r>
            <a:r>
              <a:rPr lang="tr-TR" sz="2400" dirty="0"/>
              <a:t>olması </a:t>
            </a:r>
            <a:r>
              <a:rPr lang="tr-TR" sz="2400" dirty="0" smtClean="0"/>
              <a:t>şarttır</a:t>
            </a:r>
            <a:r>
              <a:rPr lang="tr-TR" sz="2400" dirty="0"/>
              <a:t>. Bu iki niteliği </a:t>
            </a:r>
            <a:r>
              <a:rPr lang="tr-TR" sz="2400" dirty="0" smtClean="0"/>
              <a:t>taşıyan </a:t>
            </a:r>
            <a:r>
              <a:rPr lang="tr-TR" sz="2400" dirty="0"/>
              <a:t>herkes, dinen sorumlu kabul edilir. Zihinsel engelliler eda ehliyetine sahip olmadıkları için, gusül, abdest, namaz vb. dini vecibelerle yükümlü değillerdir </a:t>
            </a:r>
            <a:r>
              <a:rPr lang="tr-TR" sz="2000" dirty="0"/>
              <a:t>(</a:t>
            </a:r>
            <a:r>
              <a:rPr lang="tr-TR" sz="2000" dirty="0" err="1"/>
              <a:t>Tirmizî</a:t>
            </a:r>
            <a:r>
              <a:rPr lang="tr-TR" sz="2000" dirty="0"/>
              <a:t>, </a:t>
            </a:r>
            <a:r>
              <a:rPr lang="tr-TR" sz="2000" dirty="0" err="1"/>
              <a:t>Hudûd</a:t>
            </a:r>
            <a:r>
              <a:rPr lang="tr-TR" sz="2000" dirty="0"/>
              <a:t>, 1; el-</a:t>
            </a:r>
            <a:r>
              <a:rPr lang="tr-TR" sz="2000" dirty="0" err="1"/>
              <a:t>Pezdevî</a:t>
            </a:r>
            <a:r>
              <a:rPr lang="tr-TR" sz="2000" dirty="0"/>
              <a:t>, </a:t>
            </a:r>
            <a:r>
              <a:rPr lang="tr-TR" sz="2000" dirty="0" err="1" smtClean="0"/>
              <a:t>Kenzü’l-Vüsûl</a:t>
            </a:r>
            <a:r>
              <a:rPr lang="tr-TR" sz="2000" dirty="0"/>
              <a:t>, I, 331). </a:t>
            </a:r>
          </a:p>
        </p:txBody>
      </p:sp>
    </p:spTree>
    <p:extLst>
      <p:ext uri="{BB962C8B-B14F-4D97-AF65-F5344CB8AC3E}">
        <p14:creationId xmlns:p14="http://schemas.microsoft.com/office/powerpoint/2010/main" val="2242013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latin typeface="+mn-lt"/>
              </a:rPr>
              <a:t>Guslederken suyun küpe deliklerine </a:t>
            </a:r>
            <a:r>
              <a:rPr lang="tr-TR" sz="3600" b="1" dirty="0" smtClean="0">
                <a:solidFill>
                  <a:srgbClr val="FF0000"/>
                </a:solidFill>
                <a:latin typeface="+mn-lt"/>
              </a:rPr>
              <a:t>ulaşması şart </a:t>
            </a:r>
            <a:r>
              <a:rPr lang="tr-TR" sz="3600" b="1" dirty="0">
                <a:solidFill>
                  <a:srgbClr val="FF0000"/>
                </a:solidFill>
                <a:latin typeface="+mn-lt"/>
              </a:rPr>
              <a:t>mıdır? </a:t>
            </a:r>
          </a:p>
        </p:txBody>
      </p:sp>
      <p:sp>
        <p:nvSpPr>
          <p:cNvPr id="3" name="İçerik Yer Tutucusu 2"/>
          <p:cNvSpPr>
            <a:spLocks noGrp="1"/>
          </p:cNvSpPr>
          <p:nvPr>
            <p:ph idx="1"/>
          </p:nvPr>
        </p:nvSpPr>
        <p:spPr>
          <a:xfrm>
            <a:off x="628650" y="1593669"/>
            <a:ext cx="7886700" cy="5172892"/>
          </a:xfrm>
        </p:spPr>
        <p:txBody>
          <a:bodyPr>
            <a:noAutofit/>
          </a:bodyPr>
          <a:lstStyle/>
          <a:p>
            <a:pPr marL="0" indent="0" algn="just">
              <a:buNone/>
            </a:pPr>
            <a:endParaRPr lang="tr-TR" sz="2400" dirty="0"/>
          </a:p>
          <a:p>
            <a:pPr marL="0" indent="0" algn="just">
              <a:buNone/>
            </a:pPr>
            <a:r>
              <a:rPr lang="tr-TR" sz="2400" dirty="0" smtClean="0"/>
              <a:t>Kur’an-ı Kerim’deki </a:t>
            </a:r>
            <a:r>
              <a:rPr lang="tr-TR" sz="2400" dirty="0"/>
              <a:t>“Eğer cünüp iseniz, iyice temizlenin (yıkanın)” </a:t>
            </a:r>
            <a:r>
              <a:rPr lang="tr-TR" sz="2000" dirty="0"/>
              <a:t>(Nisâ, 4/43; </a:t>
            </a:r>
            <a:r>
              <a:rPr lang="tr-TR" sz="2000" dirty="0" err="1"/>
              <a:t>Mâide</a:t>
            </a:r>
            <a:r>
              <a:rPr lang="tr-TR" sz="2000" dirty="0"/>
              <a:t> 5/6</a:t>
            </a:r>
            <a:r>
              <a:rPr lang="tr-TR" sz="2400" dirty="0"/>
              <a:t>) emri gereği, bedenin zahmetsiz yıkanabilen bütün organlarını birer defa yıkamak gerekir </a:t>
            </a:r>
            <a:r>
              <a:rPr lang="tr-TR" sz="2000" dirty="0" smtClean="0"/>
              <a:t>(</a:t>
            </a:r>
            <a:r>
              <a:rPr lang="tr-TR" sz="2000" dirty="0" err="1" smtClean="0"/>
              <a:t>İbn</a:t>
            </a:r>
            <a:r>
              <a:rPr lang="tr-TR" sz="2000" dirty="0" smtClean="0"/>
              <a:t> </a:t>
            </a:r>
            <a:r>
              <a:rPr lang="tr-TR" sz="2000" dirty="0" err="1"/>
              <a:t>Âbidîn</a:t>
            </a:r>
            <a:r>
              <a:rPr lang="tr-TR" sz="2000" dirty="0"/>
              <a:t>, </a:t>
            </a:r>
            <a:r>
              <a:rPr lang="tr-TR" sz="2000" dirty="0" err="1" smtClean="0"/>
              <a:t>Reddü’l</a:t>
            </a:r>
            <a:r>
              <a:rPr lang="tr-TR" sz="2000" dirty="0" smtClean="0"/>
              <a:t>-muhtar</a:t>
            </a:r>
            <a:r>
              <a:rPr lang="tr-TR" sz="2000" dirty="0"/>
              <a:t>, I, 151-152). </a:t>
            </a:r>
            <a:r>
              <a:rPr lang="tr-TR" sz="2400" dirty="0"/>
              <a:t>Yıkanmasında güçlük ve zahmet olan göz, </a:t>
            </a:r>
            <a:r>
              <a:rPr lang="tr-TR" sz="2400" dirty="0" smtClean="0"/>
              <a:t>tıkanmış </a:t>
            </a:r>
            <a:r>
              <a:rPr lang="tr-TR" sz="2400" dirty="0"/>
              <a:t>küpe deliği gibi yerleri yıkamak ise farz değildir </a:t>
            </a:r>
            <a:r>
              <a:rPr lang="tr-TR" sz="2000" dirty="0" smtClean="0"/>
              <a:t>(</a:t>
            </a:r>
            <a:r>
              <a:rPr lang="tr-TR" sz="2000" dirty="0" err="1" smtClean="0"/>
              <a:t>İbn</a:t>
            </a:r>
            <a:r>
              <a:rPr lang="tr-TR" sz="2000" dirty="0" smtClean="0"/>
              <a:t> </a:t>
            </a:r>
            <a:r>
              <a:rPr lang="tr-TR" sz="2000" dirty="0" err="1"/>
              <a:t>Âbidîn</a:t>
            </a:r>
            <a:r>
              <a:rPr lang="tr-TR" sz="2000" dirty="0"/>
              <a:t>, </a:t>
            </a:r>
            <a:r>
              <a:rPr lang="tr-TR" sz="2000" dirty="0" err="1" smtClean="0"/>
              <a:t>Reddü’l</a:t>
            </a:r>
            <a:r>
              <a:rPr lang="tr-TR" sz="2000" dirty="0" smtClean="0"/>
              <a:t>-muhtar</a:t>
            </a:r>
            <a:r>
              <a:rPr lang="tr-TR" sz="2000" dirty="0"/>
              <a:t>, I, 152).</a:t>
            </a:r>
            <a:r>
              <a:rPr lang="tr-TR" sz="2400" dirty="0"/>
              <a:t> Gusül esnasında, kadının, küpelerini ve dar olan yüzüğünü oynatması gerekir. Kulak deliğinde küpe bulunmazsa kulağını yıkarken deliğe su girmesi yeterlidir. Suyun kulak deliğine </a:t>
            </a:r>
            <a:r>
              <a:rPr lang="tr-TR" sz="2400" dirty="0" smtClean="0"/>
              <a:t>ulaşması </a:t>
            </a:r>
            <a:r>
              <a:rPr lang="tr-TR" sz="2400" dirty="0"/>
              <a:t>konusunda önemli olan, galebe-i zan yani kalbin kanaatidir </a:t>
            </a:r>
            <a:r>
              <a:rPr lang="tr-TR" sz="2000" dirty="0" smtClean="0"/>
              <a:t>(</a:t>
            </a:r>
            <a:r>
              <a:rPr lang="tr-TR" sz="2000" dirty="0" err="1" smtClean="0"/>
              <a:t>İbn</a:t>
            </a:r>
            <a:r>
              <a:rPr lang="tr-TR" sz="2000" dirty="0" smtClean="0"/>
              <a:t> </a:t>
            </a:r>
            <a:r>
              <a:rPr lang="tr-TR" sz="2000" dirty="0" err="1"/>
              <a:t>Âbidîn</a:t>
            </a:r>
            <a:r>
              <a:rPr lang="tr-TR" sz="2000" dirty="0"/>
              <a:t>, </a:t>
            </a:r>
            <a:r>
              <a:rPr lang="tr-TR" sz="2000" dirty="0" err="1" smtClean="0"/>
              <a:t>Reddü’l</a:t>
            </a:r>
            <a:r>
              <a:rPr lang="tr-TR" sz="2000" dirty="0" smtClean="0"/>
              <a:t>-muhtar</a:t>
            </a:r>
            <a:r>
              <a:rPr lang="tr-TR" sz="2000" dirty="0"/>
              <a:t>, I, 152, 155). </a:t>
            </a:r>
          </a:p>
        </p:txBody>
      </p:sp>
    </p:spTree>
    <p:extLst>
      <p:ext uri="{BB962C8B-B14F-4D97-AF65-F5344CB8AC3E}">
        <p14:creationId xmlns:p14="http://schemas.microsoft.com/office/powerpoint/2010/main" val="1792117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886700" cy="1933937"/>
          </a:xfrm>
        </p:spPr>
        <p:txBody>
          <a:bodyPr>
            <a:normAutofit/>
          </a:bodyPr>
          <a:lstStyle/>
          <a:p>
            <a:pPr algn="ctr"/>
            <a:r>
              <a:rPr lang="tr-TR" sz="3600" b="1" dirty="0">
                <a:solidFill>
                  <a:srgbClr val="FF0000"/>
                </a:solidFill>
                <a:latin typeface="+mn-lt"/>
              </a:rPr>
              <a:t>Guslederken yellenmek, gusle yeniden </a:t>
            </a:r>
            <a:r>
              <a:rPr lang="tr-TR" sz="3600" b="1" dirty="0" smtClean="0">
                <a:solidFill>
                  <a:srgbClr val="FF0000"/>
                </a:solidFill>
                <a:latin typeface="+mn-lt"/>
              </a:rPr>
              <a:t>başlamayı </a:t>
            </a:r>
            <a:r>
              <a:rPr lang="tr-TR" sz="3600" b="1" dirty="0">
                <a:solidFill>
                  <a:srgbClr val="FF0000"/>
                </a:solidFill>
                <a:latin typeface="+mn-lt"/>
              </a:rPr>
              <a:t>gerektirir mi?</a:t>
            </a:r>
          </a:p>
        </p:txBody>
      </p:sp>
      <p:sp>
        <p:nvSpPr>
          <p:cNvPr id="3" name="İçerik Yer Tutucusu 2"/>
          <p:cNvSpPr>
            <a:spLocks noGrp="1"/>
          </p:cNvSpPr>
          <p:nvPr>
            <p:ph idx="1"/>
          </p:nvPr>
        </p:nvSpPr>
        <p:spPr/>
        <p:txBody>
          <a:bodyPr>
            <a:normAutofit/>
          </a:bodyPr>
          <a:lstStyle/>
          <a:p>
            <a:pPr marL="0" indent="0" algn="just">
              <a:buNone/>
            </a:pPr>
            <a:endParaRPr lang="tr-TR" sz="2400" dirty="0" smtClean="0"/>
          </a:p>
          <a:p>
            <a:pPr marL="0" indent="0" algn="just">
              <a:buNone/>
            </a:pPr>
            <a:endParaRPr lang="tr-TR" sz="2400" dirty="0"/>
          </a:p>
          <a:p>
            <a:pPr marL="0" indent="0" algn="just">
              <a:buNone/>
            </a:pPr>
            <a:r>
              <a:rPr lang="tr-TR" sz="2400" dirty="0" smtClean="0"/>
              <a:t>Gusül </a:t>
            </a:r>
            <a:r>
              <a:rPr lang="tr-TR" sz="2400" dirty="0"/>
              <a:t>abdesti alırken, yellenme, burun kanaması, yaranın kanaması vb. namaz abdestini bozan </a:t>
            </a:r>
            <a:r>
              <a:rPr lang="tr-TR" sz="2400" dirty="0" smtClean="0"/>
              <a:t>şeylerden </a:t>
            </a:r>
            <a:r>
              <a:rPr lang="tr-TR" sz="2400" dirty="0"/>
              <a:t>birinin meydana gelmesi, gusle yeniden </a:t>
            </a:r>
            <a:r>
              <a:rPr lang="tr-TR" sz="2400" dirty="0" smtClean="0"/>
              <a:t>bağlamayı </a:t>
            </a:r>
            <a:r>
              <a:rPr lang="tr-TR" sz="2400" dirty="0"/>
              <a:t>gerektirmez. Çünkü bunlar, </a:t>
            </a:r>
            <a:r>
              <a:rPr lang="tr-TR" sz="2400" dirty="0" smtClean="0"/>
              <a:t>kişinin </a:t>
            </a:r>
            <a:r>
              <a:rPr lang="tr-TR" sz="2400" dirty="0"/>
              <a:t>cünüp olmasını gerektiren hususlardan değildir </a:t>
            </a:r>
            <a:r>
              <a:rPr lang="tr-TR" sz="2000" dirty="0"/>
              <a:t>(</a:t>
            </a:r>
            <a:r>
              <a:rPr lang="tr-TR" sz="2000" dirty="0" err="1"/>
              <a:t>Mevsılî</a:t>
            </a:r>
            <a:r>
              <a:rPr lang="tr-TR" sz="2000" dirty="0"/>
              <a:t>, </a:t>
            </a:r>
            <a:r>
              <a:rPr lang="tr-TR" sz="2000" dirty="0" smtClean="0"/>
              <a:t>el-İhtiyar</a:t>
            </a:r>
            <a:r>
              <a:rPr lang="tr-TR" sz="2000" dirty="0"/>
              <a:t>, </a:t>
            </a:r>
            <a:r>
              <a:rPr lang="tr-TR" sz="2000" dirty="0" smtClean="0"/>
              <a:t>İstanbul</a:t>
            </a:r>
            <a:r>
              <a:rPr lang="tr-TR" sz="2000" dirty="0"/>
              <a:t>, </a:t>
            </a:r>
            <a:r>
              <a:rPr lang="tr-TR" sz="2000" dirty="0" err="1"/>
              <a:t>ts</a:t>
            </a:r>
            <a:r>
              <a:rPr lang="tr-TR" sz="2000" dirty="0"/>
              <a:t>. , I, 12). </a:t>
            </a:r>
            <a:r>
              <a:rPr lang="tr-TR" sz="2400" dirty="0"/>
              <a:t>Ancak gusülden sonra namaz kılmak isteniyorsa, o zaman namaz için abdest alınması gerekir. </a:t>
            </a:r>
          </a:p>
        </p:txBody>
      </p:sp>
    </p:spTree>
    <p:extLst>
      <p:ext uri="{BB962C8B-B14F-4D97-AF65-F5344CB8AC3E}">
        <p14:creationId xmlns:p14="http://schemas.microsoft.com/office/powerpoint/2010/main" val="6248199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561703"/>
            <a:ext cx="7886700" cy="1606731"/>
          </a:xfrm>
        </p:spPr>
        <p:txBody>
          <a:bodyPr>
            <a:normAutofit/>
          </a:bodyPr>
          <a:lstStyle/>
          <a:p>
            <a:pPr algn="ctr"/>
            <a:r>
              <a:rPr lang="tr-TR" sz="3600" b="1" dirty="0">
                <a:solidFill>
                  <a:srgbClr val="FF0000"/>
                </a:solidFill>
                <a:latin typeface="+mn-lt"/>
              </a:rPr>
              <a:t>Bir kadının vajinal muayene olması ya da ultrason çektirmesi guslü gerektirir mi? </a:t>
            </a:r>
          </a:p>
        </p:txBody>
      </p:sp>
      <p:sp>
        <p:nvSpPr>
          <p:cNvPr id="3" name="İçerik Yer Tutucusu 2"/>
          <p:cNvSpPr>
            <a:spLocks noGrp="1"/>
          </p:cNvSpPr>
          <p:nvPr>
            <p:ph idx="1"/>
          </p:nvPr>
        </p:nvSpPr>
        <p:spPr/>
        <p:txBody>
          <a:bodyPr>
            <a:normAutofit/>
          </a:bodyPr>
          <a:lstStyle/>
          <a:p>
            <a:pPr marL="0" indent="0" algn="just">
              <a:buNone/>
            </a:pPr>
            <a:endParaRPr lang="tr-TR" sz="2400" dirty="0" smtClean="0"/>
          </a:p>
          <a:p>
            <a:pPr marL="0" indent="0" algn="just">
              <a:buNone/>
            </a:pPr>
            <a:endParaRPr lang="tr-TR" sz="2400" dirty="0"/>
          </a:p>
          <a:p>
            <a:pPr marL="0" indent="0" algn="just">
              <a:buNone/>
            </a:pPr>
            <a:r>
              <a:rPr lang="tr-TR" sz="2400" dirty="0" smtClean="0"/>
              <a:t>Gusül</a:t>
            </a:r>
            <a:r>
              <a:rPr lang="tr-TR" sz="2400" dirty="0"/>
              <a:t>; meni gelmese bile cinsel </a:t>
            </a:r>
            <a:r>
              <a:rPr lang="tr-TR" sz="2400" dirty="0" smtClean="0"/>
              <a:t>ilişkiden </a:t>
            </a:r>
            <a:r>
              <a:rPr lang="tr-TR" sz="2400" dirty="0"/>
              <a:t>dolayı veya dokunma, </a:t>
            </a:r>
            <a:r>
              <a:rPr lang="tr-TR" sz="2400" dirty="0" smtClean="0"/>
              <a:t>düşünme</a:t>
            </a:r>
            <a:r>
              <a:rPr lang="tr-TR" sz="2400" dirty="0"/>
              <a:t>, elle tatmin, </a:t>
            </a:r>
            <a:r>
              <a:rPr lang="tr-TR" sz="2400" dirty="0" err="1"/>
              <a:t>rüyalanma</a:t>
            </a:r>
            <a:r>
              <a:rPr lang="tr-TR" sz="2400" dirty="0"/>
              <a:t> gibi yollarla meni gelmesi sebebiyle, bir de kadının </a:t>
            </a:r>
            <a:r>
              <a:rPr lang="tr-TR" sz="2400" dirty="0" err="1"/>
              <a:t>hayız</a:t>
            </a:r>
            <a:r>
              <a:rPr lang="tr-TR" sz="2400" dirty="0"/>
              <a:t> ve </a:t>
            </a:r>
            <a:r>
              <a:rPr lang="tr-TR" sz="2400" dirty="0" err="1"/>
              <a:t>nifas</a:t>
            </a:r>
            <a:r>
              <a:rPr lang="tr-TR" sz="2400" dirty="0"/>
              <a:t> durumunun sona ermesiyle gerekir </a:t>
            </a:r>
            <a:r>
              <a:rPr lang="tr-TR" sz="2000" dirty="0"/>
              <a:t>(</a:t>
            </a:r>
            <a:r>
              <a:rPr lang="tr-TR" sz="2000" dirty="0" err="1"/>
              <a:t>Mevsılî</a:t>
            </a:r>
            <a:r>
              <a:rPr lang="tr-TR" sz="2000" dirty="0"/>
              <a:t>, </a:t>
            </a:r>
            <a:r>
              <a:rPr lang="tr-TR" sz="2000" dirty="0" err="1" smtClean="0"/>
              <a:t>İhtiyâr</a:t>
            </a:r>
            <a:r>
              <a:rPr lang="tr-TR" sz="2000" dirty="0"/>
              <a:t>, </a:t>
            </a:r>
            <a:r>
              <a:rPr lang="tr-TR" sz="2000" dirty="0" smtClean="0"/>
              <a:t>İstanbul</a:t>
            </a:r>
            <a:r>
              <a:rPr lang="tr-TR" sz="2000" dirty="0"/>
              <a:t>, </a:t>
            </a:r>
            <a:r>
              <a:rPr lang="tr-TR" sz="2000" dirty="0" err="1"/>
              <a:t>ts</a:t>
            </a:r>
            <a:r>
              <a:rPr lang="tr-TR" sz="2000" dirty="0"/>
              <a:t>. I, 12). </a:t>
            </a:r>
            <a:endParaRPr lang="tr-TR" sz="2000" dirty="0" smtClean="0"/>
          </a:p>
          <a:p>
            <a:pPr marL="0" indent="0" algn="just">
              <a:buNone/>
            </a:pPr>
            <a:r>
              <a:rPr lang="tr-TR" sz="2400" dirty="0" smtClean="0"/>
              <a:t>Kadın </a:t>
            </a:r>
            <a:r>
              <a:rPr lang="tr-TR" sz="2400" dirty="0"/>
              <a:t>doğum uzmanına </a:t>
            </a:r>
            <a:r>
              <a:rPr lang="tr-TR" sz="2400" dirty="0" smtClean="0"/>
              <a:t>vajinal </a:t>
            </a:r>
            <a:r>
              <a:rPr lang="tr-TR" sz="2400" dirty="0"/>
              <a:t>muayene olan ya da ultrason çektiren bir bayanda, böyle bir durum söz konusu olmadığı için gusül etmesi gerekmez. </a:t>
            </a:r>
          </a:p>
        </p:txBody>
      </p:sp>
    </p:spTree>
    <p:extLst>
      <p:ext uri="{BB962C8B-B14F-4D97-AF65-F5344CB8AC3E}">
        <p14:creationId xmlns:p14="http://schemas.microsoft.com/office/powerpoint/2010/main" val="3055740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600" b="1" dirty="0">
                <a:solidFill>
                  <a:srgbClr val="FF0000"/>
                </a:solidFill>
                <a:latin typeface="+mn-lt"/>
              </a:rPr>
              <a:t>Tüp bebek tedavisi sürecinde </a:t>
            </a:r>
            <a:r>
              <a:rPr lang="tr-TR" sz="3600" b="1" dirty="0" smtClean="0">
                <a:solidFill>
                  <a:srgbClr val="FF0000"/>
                </a:solidFill>
                <a:latin typeface="+mn-lt"/>
              </a:rPr>
              <a:t>dışarıda </a:t>
            </a:r>
            <a:r>
              <a:rPr lang="tr-TR" sz="3600" b="1" dirty="0">
                <a:solidFill>
                  <a:srgbClr val="FF0000"/>
                </a:solidFill>
                <a:latin typeface="+mn-lt"/>
              </a:rPr>
              <a:t>döllendirilen embriyonun anne rahmine </a:t>
            </a:r>
            <a:r>
              <a:rPr lang="tr-TR" sz="3600" b="1" dirty="0" smtClean="0">
                <a:solidFill>
                  <a:srgbClr val="FF0000"/>
                </a:solidFill>
                <a:latin typeface="+mn-lt"/>
              </a:rPr>
              <a:t>yerleştirilmesi </a:t>
            </a:r>
            <a:r>
              <a:rPr lang="tr-TR" sz="3600" b="1" dirty="0">
                <a:solidFill>
                  <a:srgbClr val="FF0000"/>
                </a:solidFill>
                <a:latin typeface="+mn-lt"/>
              </a:rPr>
              <a:t>guslü gerektirir mi? </a:t>
            </a:r>
          </a:p>
        </p:txBody>
      </p:sp>
      <p:sp>
        <p:nvSpPr>
          <p:cNvPr id="3" name="İçerik Yer Tutucusu 2"/>
          <p:cNvSpPr>
            <a:spLocks noGrp="1"/>
          </p:cNvSpPr>
          <p:nvPr>
            <p:ph idx="1"/>
          </p:nvPr>
        </p:nvSpPr>
        <p:spPr/>
        <p:txBody>
          <a:bodyPr>
            <a:normAutofit/>
          </a:bodyPr>
          <a:lstStyle/>
          <a:p>
            <a:pPr marL="0" indent="0">
              <a:buNone/>
            </a:pPr>
            <a:endParaRPr lang="tr-TR" sz="2400" dirty="0" smtClean="0"/>
          </a:p>
          <a:p>
            <a:pPr marL="0" indent="0">
              <a:buNone/>
            </a:pPr>
            <a:endParaRPr lang="tr-TR" sz="2400" dirty="0"/>
          </a:p>
          <a:p>
            <a:pPr marL="0" indent="0" algn="just">
              <a:buNone/>
            </a:pPr>
            <a:r>
              <a:rPr lang="tr-TR" sz="2400" dirty="0" smtClean="0"/>
              <a:t>Gusül</a:t>
            </a:r>
            <a:r>
              <a:rPr lang="tr-TR" sz="2400" dirty="0"/>
              <a:t>; meni gelmese bile cinsel </a:t>
            </a:r>
            <a:r>
              <a:rPr lang="tr-TR" sz="2400" dirty="0" smtClean="0"/>
              <a:t>ilişkiden </a:t>
            </a:r>
            <a:r>
              <a:rPr lang="tr-TR" sz="2400" dirty="0"/>
              <a:t>dolayı veya dokunma, </a:t>
            </a:r>
            <a:r>
              <a:rPr lang="tr-TR" sz="2400" dirty="0" smtClean="0"/>
              <a:t>düşünme</a:t>
            </a:r>
            <a:r>
              <a:rPr lang="tr-TR" sz="2400" dirty="0"/>
              <a:t>, elle tatmin, </a:t>
            </a:r>
            <a:r>
              <a:rPr lang="tr-TR" sz="2400" dirty="0" err="1"/>
              <a:t>rüyalanma</a:t>
            </a:r>
            <a:r>
              <a:rPr lang="tr-TR" sz="2400" dirty="0"/>
              <a:t> gibi yollarla meni gelmesi sebebiyle, bir de kadının </a:t>
            </a:r>
            <a:r>
              <a:rPr lang="tr-TR" sz="2400" dirty="0" err="1"/>
              <a:t>hayız</a:t>
            </a:r>
            <a:r>
              <a:rPr lang="tr-TR" sz="2400" dirty="0"/>
              <a:t> ve </a:t>
            </a:r>
            <a:r>
              <a:rPr lang="tr-TR" sz="2400" dirty="0" err="1"/>
              <a:t>nifas</a:t>
            </a:r>
            <a:r>
              <a:rPr lang="tr-TR" sz="2400" dirty="0"/>
              <a:t> durumunun sona ermesiyle gerekir </a:t>
            </a:r>
            <a:r>
              <a:rPr lang="tr-TR" sz="2000" dirty="0"/>
              <a:t>(</a:t>
            </a:r>
            <a:r>
              <a:rPr lang="tr-TR" sz="2000" dirty="0" err="1"/>
              <a:t>Mevsılî</a:t>
            </a:r>
            <a:r>
              <a:rPr lang="tr-TR" sz="2000" dirty="0"/>
              <a:t>, </a:t>
            </a:r>
            <a:r>
              <a:rPr lang="tr-TR" sz="2000" dirty="0" err="1" smtClean="0"/>
              <a:t>İhtiyâr</a:t>
            </a:r>
            <a:r>
              <a:rPr lang="tr-TR" sz="2000" dirty="0"/>
              <a:t>, </a:t>
            </a:r>
            <a:r>
              <a:rPr lang="tr-TR" sz="2000" dirty="0" smtClean="0"/>
              <a:t>İstanbul</a:t>
            </a:r>
            <a:r>
              <a:rPr lang="tr-TR" sz="2000" dirty="0"/>
              <a:t>, </a:t>
            </a:r>
            <a:r>
              <a:rPr lang="tr-TR" sz="2000" dirty="0" err="1"/>
              <a:t>ts</a:t>
            </a:r>
            <a:r>
              <a:rPr lang="tr-TR" sz="2000" dirty="0"/>
              <a:t>. I, 12).  </a:t>
            </a:r>
            <a:endParaRPr lang="tr-TR" sz="2000" dirty="0" smtClean="0"/>
          </a:p>
          <a:p>
            <a:pPr marL="0" indent="0" algn="just">
              <a:buNone/>
            </a:pPr>
            <a:r>
              <a:rPr lang="tr-TR" sz="2400" dirty="0" smtClean="0"/>
              <a:t>Embriyonun </a:t>
            </a:r>
            <a:r>
              <a:rPr lang="tr-TR" sz="2400" dirty="0"/>
              <a:t>rahme </a:t>
            </a:r>
            <a:r>
              <a:rPr lang="tr-TR" sz="2400" dirty="0" smtClean="0"/>
              <a:t>yerleştirilmesinde </a:t>
            </a:r>
            <a:r>
              <a:rPr lang="tr-TR" sz="2400" dirty="0"/>
              <a:t>bu anlamlardan hiç birisi yoktur. Bu itibarla embriyo transferi guslü gerektirmez.</a:t>
            </a:r>
          </a:p>
        </p:txBody>
      </p:sp>
    </p:spTree>
    <p:extLst>
      <p:ext uri="{BB962C8B-B14F-4D97-AF65-F5344CB8AC3E}">
        <p14:creationId xmlns:p14="http://schemas.microsoft.com/office/powerpoint/2010/main" val="34402863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buNone/>
            </a:pPr>
            <a:r>
              <a:rPr lang="tr-TR" sz="6000" dirty="0" smtClean="0"/>
              <a:t>    </a:t>
            </a:r>
          </a:p>
          <a:p>
            <a:pPr marL="0" indent="0">
              <a:buNone/>
            </a:pPr>
            <a:r>
              <a:rPr lang="tr-TR" sz="6000" dirty="0" smtClean="0"/>
              <a:t>    TEŞEKKÜR EDERİZ…</a:t>
            </a:r>
            <a:endParaRPr lang="tr-TR" sz="6000" dirty="0"/>
          </a:p>
        </p:txBody>
      </p:sp>
    </p:spTree>
    <p:extLst>
      <p:ext uri="{BB962C8B-B14F-4D97-AF65-F5344CB8AC3E}">
        <p14:creationId xmlns:p14="http://schemas.microsoft.com/office/powerpoint/2010/main" val="3091629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latin typeface="+mn-lt"/>
              </a:rPr>
              <a:t>Üzerinde kan, idrar vb. </a:t>
            </a:r>
            <a:r>
              <a:rPr lang="tr-TR" sz="3600" b="1" dirty="0" err="1">
                <a:solidFill>
                  <a:srgbClr val="FF0000"/>
                </a:solidFill>
                <a:latin typeface="+mn-lt"/>
              </a:rPr>
              <a:t>necâset</a:t>
            </a:r>
            <a:r>
              <a:rPr lang="tr-TR" sz="3600" b="1" dirty="0">
                <a:solidFill>
                  <a:srgbClr val="FF0000"/>
                </a:solidFill>
                <a:latin typeface="+mn-lt"/>
              </a:rPr>
              <a:t> bulunan kimse namaz kılabilir mi? </a:t>
            </a:r>
          </a:p>
        </p:txBody>
      </p:sp>
      <p:sp>
        <p:nvSpPr>
          <p:cNvPr id="3" name="İçerik Yer Tutucusu 2"/>
          <p:cNvSpPr>
            <a:spLocks noGrp="1"/>
          </p:cNvSpPr>
          <p:nvPr>
            <p:ph idx="1"/>
          </p:nvPr>
        </p:nvSpPr>
        <p:spPr>
          <a:xfrm>
            <a:off x="628650" y="2277208"/>
            <a:ext cx="7886700" cy="4246683"/>
          </a:xfrm>
        </p:spPr>
        <p:txBody>
          <a:bodyPr>
            <a:noAutofit/>
          </a:bodyPr>
          <a:lstStyle/>
          <a:p>
            <a:pPr marL="0" indent="0" algn="just">
              <a:buNone/>
            </a:pPr>
            <a:r>
              <a:rPr lang="tr-TR" sz="2400" dirty="0"/>
              <a:t>Namaz kılan kimsenin vücut, elbise ve namaz kılacağı yerde </a:t>
            </a:r>
            <a:r>
              <a:rPr lang="tr-TR" sz="2400" dirty="0" err="1"/>
              <a:t>necâset</a:t>
            </a:r>
            <a:r>
              <a:rPr lang="tr-TR" sz="2400" dirty="0"/>
              <a:t> yani pislik bulunmaması, namazın </a:t>
            </a:r>
            <a:r>
              <a:rPr lang="tr-TR" sz="2400" dirty="0" smtClean="0"/>
              <a:t>şartlarından </a:t>
            </a:r>
            <a:r>
              <a:rPr lang="tr-TR" sz="2400" dirty="0"/>
              <a:t>biridir. Bunlar belirlenen ruhsat miktarlarını </a:t>
            </a:r>
            <a:r>
              <a:rPr lang="tr-TR" sz="2400" dirty="0" smtClean="0"/>
              <a:t>aşması </a:t>
            </a:r>
            <a:r>
              <a:rPr lang="tr-TR" sz="2400" dirty="0"/>
              <a:t>halinde namazın sıhhatine/ geçerliğine engel olur.  </a:t>
            </a:r>
            <a:endParaRPr lang="tr-TR" sz="2400" dirty="0" smtClean="0"/>
          </a:p>
          <a:p>
            <a:pPr marL="0" indent="0" algn="just">
              <a:buNone/>
            </a:pPr>
            <a:r>
              <a:rPr lang="tr-TR" sz="2400" dirty="0" smtClean="0"/>
              <a:t>Necasetler</a:t>
            </a:r>
            <a:r>
              <a:rPr lang="tr-TR" sz="2400" dirty="0"/>
              <a:t>, </a:t>
            </a:r>
            <a:r>
              <a:rPr lang="tr-TR" sz="2400" dirty="0" err="1"/>
              <a:t>necâset</a:t>
            </a:r>
            <a:r>
              <a:rPr lang="tr-TR" sz="2400" dirty="0"/>
              <a:t>-i </a:t>
            </a:r>
            <a:r>
              <a:rPr lang="tr-TR" sz="2400" dirty="0" err="1"/>
              <a:t>ğalîza</a:t>
            </a:r>
            <a:r>
              <a:rPr lang="tr-TR" sz="2400" dirty="0"/>
              <a:t> ve </a:t>
            </a:r>
            <a:r>
              <a:rPr lang="tr-TR" sz="2400" dirty="0" err="1"/>
              <a:t>hafîfe</a:t>
            </a:r>
            <a:r>
              <a:rPr lang="tr-TR" sz="2400" dirty="0"/>
              <a:t> olarak iki kısımdır: </a:t>
            </a:r>
            <a:endParaRPr lang="tr-TR" sz="2400" dirty="0" smtClean="0"/>
          </a:p>
          <a:p>
            <a:pPr marL="0" indent="0" algn="just">
              <a:buNone/>
            </a:pPr>
            <a:r>
              <a:rPr lang="tr-TR" sz="2400" dirty="0" err="1" smtClean="0"/>
              <a:t>Necâset</a:t>
            </a:r>
            <a:r>
              <a:rPr lang="tr-TR" sz="2400" dirty="0" smtClean="0"/>
              <a:t>-i </a:t>
            </a:r>
            <a:r>
              <a:rPr lang="tr-TR" sz="2400" dirty="0" err="1"/>
              <a:t>ğalîza</a:t>
            </a:r>
            <a:r>
              <a:rPr lang="tr-TR" sz="2400" dirty="0"/>
              <a:t>; ağır </a:t>
            </a:r>
            <a:r>
              <a:rPr lang="tr-TR" sz="2400" dirty="0" err="1"/>
              <a:t>necâset</a:t>
            </a:r>
            <a:r>
              <a:rPr lang="tr-TR" sz="2400" dirty="0"/>
              <a:t> anlamına gelmekte olup insan </a:t>
            </a:r>
            <a:r>
              <a:rPr lang="tr-TR" sz="2400" dirty="0" smtClean="0"/>
              <a:t>dışkı </a:t>
            </a:r>
            <a:r>
              <a:rPr lang="tr-TR" sz="2400" dirty="0"/>
              <a:t>ve idrarı, kan, irin, kusmuk, </a:t>
            </a:r>
            <a:r>
              <a:rPr lang="tr-TR" sz="2400" dirty="0" smtClean="0"/>
              <a:t>şarap</a:t>
            </a:r>
            <a:r>
              <a:rPr lang="tr-TR" sz="2400" dirty="0"/>
              <a:t>, </a:t>
            </a:r>
            <a:r>
              <a:rPr lang="tr-TR" sz="2400" dirty="0" smtClean="0"/>
              <a:t>leş, </a:t>
            </a:r>
            <a:r>
              <a:rPr lang="tr-TR" sz="2400" dirty="0"/>
              <a:t>eti yenmeyen hayvanların </a:t>
            </a:r>
            <a:r>
              <a:rPr lang="tr-TR" sz="2400" dirty="0" smtClean="0"/>
              <a:t>dışkı</a:t>
            </a:r>
            <a:r>
              <a:rPr lang="tr-TR" sz="2400" dirty="0"/>
              <a:t>, idrar ve salyaları, kümes hayvanlarının pislikleridir. Giysilerde, bedende veya namaz kılınacak yerde bu </a:t>
            </a:r>
            <a:r>
              <a:rPr lang="tr-TR" sz="2400" dirty="0" smtClean="0"/>
              <a:t>pisliklerden </a:t>
            </a:r>
            <a:r>
              <a:rPr lang="tr-TR" sz="2400" dirty="0"/>
              <a:t>birinden, katı ise bir dirhemden (2, 08 gr. ) fazlası; sıvı ise avuç içinden/ el ayasından fazla bir alanı kaplayacak miktarı namazın sıhhatine engel olur</a:t>
            </a:r>
            <a:r>
              <a:rPr lang="tr-TR" sz="2400" dirty="0" smtClean="0"/>
              <a:t>.</a:t>
            </a:r>
          </a:p>
          <a:p>
            <a:pPr marL="0" indent="0" algn="just">
              <a:buNone/>
            </a:pPr>
            <a:r>
              <a:rPr lang="tr-TR" sz="2400" dirty="0" smtClean="0"/>
              <a:t>  </a:t>
            </a:r>
            <a:endParaRPr lang="tr-TR" sz="2400" dirty="0"/>
          </a:p>
        </p:txBody>
      </p:sp>
    </p:spTree>
    <p:extLst>
      <p:ext uri="{BB962C8B-B14F-4D97-AF65-F5344CB8AC3E}">
        <p14:creationId xmlns:p14="http://schemas.microsoft.com/office/powerpoint/2010/main" val="1533534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endParaRPr lang="tr-TR" sz="2400" dirty="0" smtClean="0"/>
          </a:p>
          <a:p>
            <a:pPr marL="0" indent="0" algn="just">
              <a:buNone/>
            </a:pPr>
            <a:r>
              <a:rPr lang="tr-TR" sz="2400" dirty="0" err="1" smtClean="0"/>
              <a:t>Necâset</a:t>
            </a:r>
            <a:r>
              <a:rPr lang="tr-TR" sz="2400" dirty="0" smtClean="0"/>
              <a:t>-i </a:t>
            </a:r>
            <a:r>
              <a:rPr lang="tr-TR" sz="2400" dirty="0" err="1"/>
              <a:t>hafîfe</a:t>
            </a:r>
            <a:r>
              <a:rPr lang="tr-TR" sz="2400" dirty="0"/>
              <a:t>; hafif necaset anlamına gelmektedir. Kümes hayvanları dışındaki eti yenen ehlî hayvanların dışkı ve idrarları ile kuşların pislikleri bu tür necasettendir. Bunların beden veya elbisenin 1/4 inden fazlasına bulaşması halinde namaz sahih olmaz. Bu miktarlardan az olan ise namaza mani değildir. Fakat bu pislikleri tamamen temizlemek mümkünse bunlarla namaz kılmak mekruhtur </a:t>
            </a:r>
            <a:r>
              <a:rPr lang="tr-TR" sz="2000" dirty="0"/>
              <a:t>(</a:t>
            </a:r>
            <a:r>
              <a:rPr lang="tr-TR" sz="2000" dirty="0" err="1"/>
              <a:t>İbn</a:t>
            </a:r>
            <a:r>
              <a:rPr lang="tr-TR" sz="2000" dirty="0"/>
              <a:t> </a:t>
            </a:r>
            <a:r>
              <a:rPr lang="tr-TR" sz="2000" dirty="0" err="1"/>
              <a:t>Âbidîn</a:t>
            </a:r>
            <a:r>
              <a:rPr lang="tr-TR" sz="2000" dirty="0"/>
              <a:t>, </a:t>
            </a:r>
            <a:r>
              <a:rPr lang="tr-TR" sz="2000" dirty="0" err="1"/>
              <a:t>Reddu’l-muhtâr</a:t>
            </a:r>
            <a:r>
              <a:rPr lang="tr-TR" sz="2000" dirty="0"/>
              <a:t>, I, 209-210).</a:t>
            </a:r>
            <a:r>
              <a:rPr lang="tr-TR" sz="2400" dirty="0"/>
              <a:t> </a:t>
            </a:r>
          </a:p>
          <a:p>
            <a:endParaRPr lang="tr-TR" dirty="0"/>
          </a:p>
        </p:txBody>
      </p:sp>
    </p:spTree>
    <p:extLst>
      <p:ext uri="{BB962C8B-B14F-4D97-AF65-F5344CB8AC3E}">
        <p14:creationId xmlns:p14="http://schemas.microsoft.com/office/powerpoint/2010/main" val="3671507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 </a:t>
            </a:r>
            <a:r>
              <a:rPr lang="tr-TR" sz="4000" b="1" dirty="0" smtClean="0">
                <a:solidFill>
                  <a:srgbClr val="FF0000"/>
                </a:solidFill>
                <a:latin typeface="+mn-lt"/>
              </a:rPr>
              <a:t>Kurumuş </a:t>
            </a:r>
            <a:r>
              <a:rPr lang="tr-TR" sz="4000" b="1" dirty="0">
                <a:solidFill>
                  <a:srgbClr val="FF0000"/>
                </a:solidFill>
                <a:latin typeface="+mn-lt"/>
              </a:rPr>
              <a:t>necasetin elbiseye dokunması ile elbise </a:t>
            </a:r>
            <a:r>
              <a:rPr lang="tr-TR" sz="4000" b="1" dirty="0" smtClean="0">
                <a:solidFill>
                  <a:srgbClr val="FF0000"/>
                </a:solidFill>
                <a:latin typeface="+mn-lt"/>
              </a:rPr>
              <a:t>kirlenmiş </a:t>
            </a:r>
            <a:r>
              <a:rPr lang="tr-TR" sz="4000" b="1" dirty="0">
                <a:solidFill>
                  <a:srgbClr val="FF0000"/>
                </a:solidFill>
                <a:latin typeface="+mn-lt"/>
              </a:rPr>
              <a:t>olur mu? </a:t>
            </a:r>
          </a:p>
        </p:txBody>
      </p:sp>
      <p:sp>
        <p:nvSpPr>
          <p:cNvPr id="3" name="İçerik Yer Tutucusu 2"/>
          <p:cNvSpPr>
            <a:spLocks noGrp="1"/>
          </p:cNvSpPr>
          <p:nvPr>
            <p:ph idx="1"/>
          </p:nvPr>
        </p:nvSpPr>
        <p:spPr>
          <a:xfrm>
            <a:off x="536331" y="1802423"/>
            <a:ext cx="7979019" cy="4805363"/>
          </a:xfrm>
        </p:spPr>
        <p:txBody>
          <a:bodyPr>
            <a:normAutofit/>
          </a:bodyPr>
          <a:lstStyle/>
          <a:p>
            <a:pPr marL="0" indent="0" algn="just">
              <a:buNone/>
            </a:pPr>
            <a:endParaRPr lang="tr-TR" sz="2400" dirty="0" smtClean="0"/>
          </a:p>
          <a:p>
            <a:pPr marL="0" indent="0" algn="just">
              <a:buNone/>
            </a:pPr>
            <a:r>
              <a:rPr lang="tr-TR" sz="2400" dirty="0" smtClean="0"/>
              <a:t>Namazın </a:t>
            </a:r>
            <a:r>
              <a:rPr lang="tr-TR" sz="2400" dirty="0"/>
              <a:t>sahih olması için bedenin, elbisenin ve namaz kılınacak yerin temiz olması gerekir.  Necaset ister </a:t>
            </a:r>
            <a:r>
              <a:rPr lang="tr-TR" sz="2400" dirty="0" smtClean="0"/>
              <a:t>yaş </a:t>
            </a:r>
            <a:r>
              <a:rPr lang="tr-TR" sz="2400" dirty="0"/>
              <a:t>ister kuru olsun, elbiseye </a:t>
            </a:r>
            <a:r>
              <a:rPr lang="tr-TR" sz="2400" dirty="0" smtClean="0"/>
              <a:t>bulaşmış </a:t>
            </a:r>
            <a:r>
              <a:rPr lang="tr-TR" sz="2400" dirty="0"/>
              <a:t>veya </a:t>
            </a:r>
            <a:r>
              <a:rPr lang="tr-TR" sz="2400" dirty="0" smtClean="0"/>
              <a:t>yapışmış </a:t>
            </a:r>
            <a:r>
              <a:rPr lang="tr-TR" sz="2400" dirty="0"/>
              <a:t>olması esas alınır. Dolayısıyla elbisede veya bedende </a:t>
            </a:r>
            <a:r>
              <a:rPr lang="tr-TR" sz="2400" dirty="0" smtClean="0"/>
              <a:t>kurumuş </a:t>
            </a:r>
            <a:r>
              <a:rPr lang="tr-TR" sz="2400" dirty="0"/>
              <a:t>pisliğin bulunması namaza mani olduğundan temizlenmesi gerekir. Ancak necaset elbisede iz bırakmazsa sadece </a:t>
            </a:r>
            <a:r>
              <a:rPr lang="tr-TR" sz="2400" dirty="0" smtClean="0"/>
              <a:t>dokunmuş </a:t>
            </a:r>
            <a:r>
              <a:rPr lang="tr-TR" sz="2400" dirty="0"/>
              <a:t>olması namaza mani olmaz. Hayvan tersi ve </a:t>
            </a:r>
            <a:r>
              <a:rPr lang="tr-TR" sz="2400" dirty="0" smtClean="0"/>
              <a:t>dışkı </a:t>
            </a:r>
            <a:r>
              <a:rPr lang="tr-TR" sz="2400" dirty="0"/>
              <a:t>gibi katı bir pislik, ayakkabıya </a:t>
            </a:r>
            <a:r>
              <a:rPr lang="tr-TR" sz="2400" dirty="0" smtClean="0"/>
              <a:t>yapışıp </a:t>
            </a:r>
            <a:r>
              <a:rPr lang="tr-TR" sz="2400" dirty="0"/>
              <a:t>üzerinde kuruduğu zaman, ayakkabının yere sürtülmesiyle temizlendiği kabul edilir </a:t>
            </a:r>
            <a:r>
              <a:rPr lang="tr-TR" sz="2000" dirty="0"/>
              <a:t>(</a:t>
            </a:r>
            <a:r>
              <a:rPr lang="tr-TR" sz="2000" dirty="0" err="1"/>
              <a:t>Merğînânî</a:t>
            </a:r>
            <a:r>
              <a:rPr lang="tr-TR" sz="2000" dirty="0"/>
              <a:t>, el-</a:t>
            </a:r>
            <a:r>
              <a:rPr lang="tr-TR" sz="2000" dirty="0" err="1"/>
              <a:t>Hidaye</a:t>
            </a:r>
            <a:r>
              <a:rPr lang="tr-TR" sz="2000" dirty="0"/>
              <a:t>, I, 34-35). </a:t>
            </a:r>
            <a:r>
              <a:rPr lang="tr-TR" sz="2400" dirty="0"/>
              <a:t>Ancak mümkün olursa yıkamak daha iyidir. </a:t>
            </a:r>
          </a:p>
        </p:txBody>
      </p:sp>
    </p:spTree>
    <p:extLst>
      <p:ext uri="{BB962C8B-B14F-4D97-AF65-F5344CB8AC3E}">
        <p14:creationId xmlns:p14="http://schemas.microsoft.com/office/powerpoint/2010/main" val="292735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2104</TotalTime>
  <Words>6800</Words>
  <Application>Microsoft Office PowerPoint</Application>
  <PresentationFormat>Ekran Gösterisi (4:3)</PresentationFormat>
  <Paragraphs>230</Paragraphs>
  <Slides>69</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69</vt:i4>
      </vt:variant>
    </vt:vector>
  </HeadingPairs>
  <TitlesOfParts>
    <vt:vector size="73" baseType="lpstr">
      <vt:lpstr>Arial</vt:lpstr>
      <vt:lpstr>Calibri</vt:lpstr>
      <vt:lpstr>Calibri Light</vt:lpstr>
      <vt:lpstr>Office Teması</vt:lpstr>
      <vt:lpstr>PowerPoint Sunusu</vt:lpstr>
      <vt:lpstr>PowerPoint Sunusu</vt:lpstr>
      <vt:lpstr>PowerPoint Sunusu</vt:lpstr>
      <vt:lpstr>Alkolün temizlikte kullanılması caiz midir?</vt:lpstr>
      <vt:lpstr>PowerPoint Sunusu</vt:lpstr>
      <vt:lpstr>PowerPoint Sunusu</vt:lpstr>
      <vt:lpstr>Üzerinde kan, idrar vb. necâset bulunan kimse namaz kılabilir mi? </vt:lpstr>
      <vt:lpstr>PowerPoint Sunusu</vt:lpstr>
      <vt:lpstr> Kurumuş necasetin elbiseye dokunması ile elbise kirlenmiş olur mu? </vt:lpstr>
      <vt:lpstr>PowerPoint Sunusu</vt:lpstr>
      <vt:lpstr>Güneş enerjisi ile ısıtılan su ile abdest almanın hükmü nedir? </vt:lpstr>
      <vt:lpstr>PowerPoint Sunusu</vt:lpstr>
      <vt:lpstr>Vücudunda kırık, çıkık veya yara sebebiyle sargı bulunan kimse nasıl abdest alır? </vt:lpstr>
      <vt:lpstr>Cilde veya tırnaklara yapışan veya sürülen maddeler abdest ve gusle engel olur mu? </vt:lpstr>
      <vt:lpstr>Özür ne demektir? Özürlü kimse ne zaman ve nasıl abdest alır?</vt:lpstr>
      <vt:lpstr>PowerPoint Sunusu</vt:lpstr>
      <vt:lpstr>PowerPoint Sunusu</vt:lpstr>
      <vt:lpstr>Özürlü kimsenin sabah namazı için aldığı abdest ne zamana kadar devam eder? </vt:lpstr>
      <vt:lpstr>Abdest ve teyemmüme güç yetiremeyen kişi nasıl namaz kılar?</vt:lpstr>
      <vt:lpstr>Kalın bağırsak ameliyatından dolayı abdestini tutamayan kimse ne yapar? </vt:lpstr>
      <vt:lpstr>Stoma ne demektir, stomalı bireyler dinen özür sahibi olan kimselerin hükmüne girer mi?</vt:lpstr>
      <vt:lpstr>Stomalı hastalara devlet, her gün için stoma torbası vermektedir. Her gün bu torbayı değiştirmeyen kişiler için bir sorumluluk var mıdır?</vt:lpstr>
      <vt:lpstr>Kusmak abdesti bozar mı? </vt:lpstr>
      <vt:lpstr>Mest nedir? Mest nelere ve nasıl yapılır? Mest üzerine mesh etmenin şartları nelerdir?  </vt:lpstr>
      <vt:lpstr>PowerPoint Sunusu</vt:lpstr>
      <vt:lpstr>Çıplak ayak üzerine mesh edilebilir mi?</vt:lpstr>
      <vt:lpstr>PowerPoint Sunusu</vt:lpstr>
      <vt:lpstr>Çorap üzerine mesh etmek caiz midir?  </vt:lpstr>
      <vt:lpstr>PowerPoint Sunusu</vt:lpstr>
      <vt:lpstr>PowerPoint Sunusu</vt:lpstr>
      <vt:lpstr>Askerde çizme veya bot üzerine mesh caiz midir? </vt:lpstr>
      <vt:lpstr>Mest üzerine giyilen çoraplara mesh edilebilir mi? </vt:lpstr>
      <vt:lpstr>Periton diyalizine giren hastanın abdesti ne zaman bozulur? </vt:lpstr>
      <vt:lpstr>Hemoroid/basur hastalığından dolayı gelen kan nasıl temizlenir, abdest nasıl alınmalıdır?</vt:lpstr>
      <vt:lpstr>Saç boyası, abdest ve gusle engel midir? </vt:lpstr>
      <vt:lpstr>Diş doldurtmak veya kaplatmak abdest ve gusle engel olur mu? </vt:lpstr>
      <vt:lpstr>PowerPoint Sunusu</vt:lpstr>
      <vt:lpstr>Tuvalette abdest almak günah mıdır? </vt:lpstr>
      <vt:lpstr>Abdest alırken başörtüsünün üzerinden baş mesh edilebilir mi?</vt:lpstr>
      <vt:lpstr>Abdest ve gusül alırken takma dişleri çıkartmak gerekir mi? </vt:lpstr>
      <vt:lpstr>Kolonya kullanmak abdest ve namaza zarar verir mi? </vt:lpstr>
      <vt:lpstr>Güzellik ya da tedavi maksatlı takma tırnak yaptırmak, abdeste ve gusle engel midir? </vt:lpstr>
      <vt:lpstr>PowerPoint Sunusu</vt:lpstr>
      <vt:lpstr>İstibra ve istinca ne demektir ve nasıl yapılır? </vt:lpstr>
      <vt:lpstr>PowerPoint Sunusu</vt:lpstr>
      <vt:lpstr>Namazda veya namaz dışında ağlamak abdesti bozar mı? </vt:lpstr>
      <vt:lpstr>Abdest alırken diş etinde kanama meydana gelen kişinin abdesti bozulur mu? </vt:lpstr>
      <vt:lpstr>Abdestli iken az da olsa uyumak abdesti bozar mı?</vt:lpstr>
      <vt:lpstr>Hanefi mezhebine mensup bir kimsenin bir yeri kanarsa abdest konusunda Şafiî mezhebini taklit edebilir mi? </vt:lpstr>
      <vt:lpstr> Abdestli olup olmadığını unutan ya da abdestinde şüphe eden bir kimse ne yapmalıdır? </vt:lpstr>
      <vt:lpstr>Kulak akıntısı abdesti bozar mı? </vt:lpstr>
      <vt:lpstr>Kadınların ve erkeklerin cinsel organından yel gelmesi abdesti bozar mı? </vt:lpstr>
      <vt:lpstr>PowerPoint Sunusu</vt:lpstr>
      <vt:lpstr>Guslederken ve abdest alırken vesvese sebebiyle organları tekrar tekrar yıkamanın hükmü nedir? </vt:lpstr>
      <vt:lpstr>Uyku halinde cinsel organdan gelen akıntı guslü gerektirir mi? </vt:lpstr>
      <vt:lpstr>PowerPoint Sunusu</vt:lpstr>
      <vt:lpstr>Rüyasında orgazm olan kadının gusletmesi gerekir mi? </vt:lpstr>
      <vt:lpstr>Rüyasında avret yeri (cinsel organ) gören kimseye gusül gerekir mi?</vt:lpstr>
      <vt:lpstr>Cünüp olarak uyumak, yemek ve içmekte bir sakınca var mıdır?</vt:lpstr>
      <vt:lpstr>PowerPoint Sunusu</vt:lpstr>
      <vt:lpstr>Adet döneminde, lohusalıkta yahut cünüpken vücut genel temizliği yapmakta bir sakınca var mıdır? </vt:lpstr>
      <vt:lpstr>İdrardan sonra gelen akıntı guslü gerektirir mi? </vt:lpstr>
      <vt:lpstr>Kadınların fitil kullanması gusül gerektirir mi?</vt:lpstr>
      <vt:lpstr>Aklî dengesi yerinde olmayan kişi gusül ile mükellef midir? </vt:lpstr>
      <vt:lpstr>Guslederken suyun küpe deliklerine ulaşması şart mıdır? </vt:lpstr>
      <vt:lpstr>Guslederken yellenmek, gusle yeniden başlamayı gerektirir mi?</vt:lpstr>
      <vt:lpstr>Bir kadının vajinal muayene olması ya da ultrason çektirmesi guslü gerektirir mi? </vt:lpstr>
      <vt:lpstr>Tüp bebek tedavisi sürecinde dışarıda döllendirilen embriyonun anne rahmine yerleştirilmesi guslü gerektirir mi?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Evlenmenin dinî hükmü nedir? Evlenmeden ölenler günahkâr olur mu?  “Sizden bekâr olanları, kölelerinizden ve cariyelerinizden durumu uygun olanları evlendirin.” [Nûr, 24/32] “Kendileri ile huzur bulasınız diye sizin için türünüzden eşler yaratması ve aranızda bir sevgi ve merhamet var etmesi de O’nun (varlığının ve kudretinin) delillerindendir. Şüphesiz bunda düşünen bir toplum için elbette ibretler vardır.” [Rum, 30/21]  “Evlenin, çoğalın. Çünkü ben (kıyâmet gününde) diğer ümmetlere karşı sizin (çokluğunuzla) iftihar edeceğim.” [Abdurrazzak, el-Mûsânnef, VI, 173; Münâvî, Feyzu’l-Kadîr, III, 269; Beyhakî, VII, 81];</dc:title>
  <dc:creator>Derya TOPLACIK</dc:creator>
  <cp:lastModifiedBy>Mustafa SARI</cp:lastModifiedBy>
  <cp:revision>229</cp:revision>
  <dcterms:created xsi:type="dcterms:W3CDTF">2016-11-22T11:40:45Z</dcterms:created>
  <dcterms:modified xsi:type="dcterms:W3CDTF">2017-12-26T08:46:35Z</dcterms:modified>
</cp:coreProperties>
</file>